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6" r:id="rId1"/>
  </p:sldMasterIdLst>
  <p:notesMasterIdLst>
    <p:notesMasterId r:id="rId17"/>
  </p:notesMasterIdLst>
  <p:sldIdLst>
    <p:sldId id="414" r:id="rId2"/>
    <p:sldId id="417" r:id="rId3"/>
    <p:sldId id="455" r:id="rId4"/>
    <p:sldId id="454" r:id="rId5"/>
    <p:sldId id="450" r:id="rId6"/>
    <p:sldId id="451" r:id="rId7"/>
    <p:sldId id="434" r:id="rId8"/>
    <p:sldId id="440" r:id="rId9"/>
    <p:sldId id="441" r:id="rId10"/>
    <p:sldId id="435" r:id="rId11"/>
    <p:sldId id="436" r:id="rId12"/>
    <p:sldId id="437" r:id="rId13"/>
    <p:sldId id="438" r:id="rId14"/>
    <p:sldId id="445" r:id="rId15"/>
    <p:sldId id="416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8E1"/>
    <a:srgbClr val="619AC9"/>
    <a:srgbClr val="01B2E3"/>
    <a:srgbClr val="FCCA2E"/>
    <a:srgbClr val="D9D9D9"/>
    <a:srgbClr val="FC676F"/>
    <a:srgbClr val="FC7E01"/>
    <a:srgbClr val="499B51"/>
    <a:srgbClr val="4B4BD2"/>
    <a:srgbClr val="BE9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1"/>
    <p:restoredTop sz="95421"/>
  </p:normalViewPr>
  <p:slideViewPr>
    <p:cSldViewPr snapToGrid="0" snapToObjects="1">
      <p:cViewPr varScale="1">
        <p:scale>
          <a:sx n="56" d="100"/>
          <a:sy n="56" d="100"/>
        </p:scale>
        <p:origin x="4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5" name="Shape 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 b="0" i="0">
        <a:latin typeface="Arial" panose="020B0604020202020204" pitchFamily="34" charset="0"/>
        <a:ea typeface="Helvetica Neue"/>
        <a:cs typeface="Arial" panose="020B0604020202020204" pitchFamily="34" charset="0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n 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screenshot, stationary, vector graphics&#10;&#10;Description automatically generated">
            <a:extLst>
              <a:ext uri="{FF2B5EF4-FFF2-40B4-BE49-F238E27FC236}">
                <a16:creationId xmlns:a16="http://schemas.microsoft.com/office/drawing/2014/main" id="{DAB37F78-64AC-97FA-5730-68FC46A50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73C7EFA-4DBA-1FFE-BA61-BC33DF435072}"/>
              </a:ext>
            </a:extLst>
          </p:cNvPr>
          <p:cNvSpPr/>
          <p:nvPr userDrawn="1"/>
        </p:nvSpPr>
        <p:spPr>
          <a:xfrm>
            <a:off x="22719003" y="12700540"/>
            <a:ext cx="749300" cy="7493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>
              <a:noFill/>
            </a:endParaRP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5225EF28-2724-8688-A72F-276CDD17A65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719003" y="12876012"/>
            <a:ext cx="749300" cy="409720"/>
          </a:xfrm>
          <a:prstGeom prst="rect">
            <a:avLst/>
          </a:prstGeom>
        </p:spPr>
        <p:txBody>
          <a:bodyPr wrap="square"/>
          <a:lstStyle>
            <a:lvl1pPr algn="ctr">
              <a:defRPr sz="24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 lang="en-KE" smtClean="0"/>
              <a:pPr/>
              <a:t>‹N°›</a:t>
            </a:fld>
            <a:endParaRPr lang="en-KE" dirty="0"/>
          </a:p>
        </p:txBody>
      </p:sp>
      <p:grpSp>
        <p:nvGrpSpPr>
          <p:cNvPr id="11" name="Group">
            <a:extLst>
              <a:ext uri="{FF2B5EF4-FFF2-40B4-BE49-F238E27FC236}">
                <a16:creationId xmlns:a16="http://schemas.microsoft.com/office/drawing/2014/main" id="{D28A8074-E1B2-57B0-A87B-47FFA435F87B}"/>
              </a:ext>
            </a:extLst>
          </p:cNvPr>
          <p:cNvGrpSpPr/>
          <p:nvPr userDrawn="1"/>
        </p:nvGrpSpPr>
        <p:grpSpPr>
          <a:xfrm>
            <a:off x="1926473" y="2009806"/>
            <a:ext cx="20506119" cy="9487641"/>
            <a:chOff x="0" y="0"/>
            <a:chExt cx="18610527" cy="8610600"/>
          </a:xfrm>
          <a:solidFill>
            <a:schemeClr val="bg1"/>
          </a:solidFill>
        </p:grpSpPr>
        <p:sp>
          <p:nvSpPr>
            <p:cNvPr id="12" name="Triangle">
              <a:extLst>
                <a:ext uri="{FF2B5EF4-FFF2-40B4-BE49-F238E27FC236}">
                  <a16:creationId xmlns:a16="http://schemas.microsoft.com/office/drawing/2014/main" id="{8AB7D0EB-43F8-84B1-AAA0-54F562D5EC9D}"/>
                </a:ext>
              </a:extLst>
            </p:cNvPr>
            <p:cNvSpPr/>
            <p:nvPr/>
          </p:nvSpPr>
          <p:spPr>
            <a:xfrm rot="5400000">
              <a:off x="0" y="734060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13" name="Rounded Rectangle">
              <a:extLst>
                <a:ext uri="{FF2B5EF4-FFF2-40B4-BE49-F238E27FC236}">
                  <a16:creationId xmlns:a16="http://schemas.microsoft.com/office/drawing/2014/main" id="{67CD5A46-511E-D625-89D0-55661F375CF9}"/>
                </a:ext>
              </a:extLst>
            </p:cNvPr>
            <p:cNvSpPr/>
            <p:nvPr/>
          </p:nvSpPr>
          <p:spPr>
            <a:xfrm>
              <a:off x="0" y="0"/>
              <a:ext cx="18610528" cy="7924800"/>
            </a:xfrm>
            <a:prstGeom prst="roundRect">
              <a:avLst>
                <a:gd name="adj" fmla="val 2404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21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xtra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screenshot, stationary, vector graphics&#10;&#10;Description automatically generated">
            <a:extLst>
              <a:ext uri="{FF2B5EF4-FFF2-40B4-BE49-F238E27FC236}">
                <a16:creationId xmlns:a16="http://schemas.microsoft.com/office/drawing/2014/main" id="{2F1133F8-173E-3FC5-9A0B-20ADB90DC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2B87573-4C67-51EF-FFDA-E1D38FCA61A2}"/>
              </a:ext>
            </a:extLst>
          </p:cNvPr>
          <p:cNvSpPr/>
          <p:nvPr userDrawn="1"/>
        </p:nvSpPr>
        <p:spPr>
          <a:xfrm>
            <a:off x="22719003" y="12700540"/>
            <a:ext cx="749300" cy="7493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>
              <a:noFill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29A3BB80-1A36-A2BD-E6A3-9F41F2925CE2}"/>
              </a:ext>
            </a:extLst>
          </p:cNvPr>
          <p:cNvSpPr txBox="1">
            <a:spLocks/>
          </p:cNvSpPr>
          <p:nvPr userDrawn="1"/>
        </p:nvSpPr>
        <p:spPr>
          <a:xfrm>
            <a:off x="22719003" y="12876012"/>
            <a:ext cx="749300" cy="409720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KE" smtClean="0"/>
              <a:pPr/>
              <a:t>‹N°›</a:t>
            </a:fld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9004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735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lem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17822F5-A45F-138E-668E-F8562C8C58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96022" y="5795902"/>
            <a:ext cx="3274909" cy="70635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7875C94-85E4-75F0-E04D-27497A9724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17665" y="7288679"/>
            <a:ext cx="11173226" cy="112374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8ACD99F-558C-A6F6-3DFE-EDC465D9D1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04278" y="11589440"/>
            <a:ext cx="3050162" cy="115585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FF7F603-A26D-05F6-FDCE-7F41D426B5C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6323" y="852800"/>
            <a:ext cx="5779253" cy="417390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1369116-B1BB-B4D0-F5EB-8E73E4EAE53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99796" y="871481"/>
            <a:ext cx="5779253" cy="417390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B9CF1B6-5BF2-8A60-FB75-1696CDF551B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409260" y="871482"/>
            <a:ext cx="5779253" cy="417390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CC76A81-2099-89B5-7AA9-3A6904936E4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318724" y="893956"/>
            <a:ext cx="5779253" cy="417390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14AC975-E74E-96FE-CFCE-2A919B13271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09290" y="6409094"/>
            <a:ext cx="2408022" cy="314648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A266CF01-D9AA-5230-37CF-87C7A3DB850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256996" y="8845081"/>
            <a:ext cx="16824046" cy="770567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7104C4A-7293-006B-3A7A-C8AE6D51A64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8644792" y="11825785"/>
            <a:ext cx="4334439" cy="770567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8C4E7BE-F852-CC0F-84C8-6A35011C2263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558550" y="10190512"/>
            <a:ext cx="2215380" cy="2311701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5E31F588-F1C5-4073-FEC7-95CC1DC7C374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256996" y="10228217"/>
            <a:ext cx="2215380" cy="2119059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3312EABC-7BA7-E832-B5B9-6984F999E34C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580642" y="10789989"/>
            <a:ext cx="2215380" cy="1669562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A517A9E0-C2F3-CF40-3977-2868DC9F406F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5011253" y="10073016"/>
            <a:ext cx="2527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83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79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3" r:id="rId2"/>
    <p:sldLayoutId id="2147483668" r:id="rId3"/>
    <p:sldLayoutId id="214748366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9.svg"/><Relationship Id="rId2" Type="http://schemas.openxmlformats.org/officeDocument/2006/relationships/image" Target="../media/image1.jpg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5" Type="http://schemas.openxmlformats.org/officeDocument/2006/relationships/image" Target="../media/image26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7.svg"/><Relationship Id="rId7" Type="http://schemas.openxmlformats.org/officeDocument/2006/relationships/image" Target="../media/image2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2.wdp"/><Relationship Id="rId7" Type="http://schemas.openxmlformats.org/officeDocument/2006/relationships/image" Target="../media/image2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3.wdp"/><Relationship Id="rId7" Type="http://schemas.openxmlformats.org/officeDocument/2006/relationships/image" Target="../media/image21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4.wdp"/><Relationship Id="rId7" Type="http://schemas.openxmlformats.org/officeDocument/2006/relationships/image" Target="../media/image21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7.svg"/><Relationship Id="rId7" Type="http://schemas.openxmlformats.org/officeDocument/2006/relationships/image" Target="../media/image2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27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26.png"/><Relationship Id="rId5" Type="http://schemas.openxmlformats.org/officeDocument/2006/relationships/image" Target="../media/image6.png"/><Relationship Id="rId10" Type="http://schemas.openxmlformats.org/officeDocument/2006/relationships/image" Target="../media/image21.svg"/><Relationship Id="rId4" Type="http://schemas.openxmlformats.org/officeDocument/2006/relationships/image" Target="../media/image3.svg"/><Relationship Id="rId9" Type="http://schemas.openxmlformats.org/officeDocument/2006/relationships/image" Target="../media/image20.png"/><Relationship Id="rId14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2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2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2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4.wdp"/><Relationship Id="rId3" Type="http://schemas.openxmlformats.org/officeDocument/2006/relationships/image" Target="../media/image7.svg"/><Relationship Id="rId7" Type="http://schemas.microsoft.com/office/2007/relationships/hdphoto" Target="../media/hdphoto1.wdp"/><Relationship Id="rId12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microsoft.com/office/2007/relationships/hdphoto" Target="../media/hdphoto3.wdp"/><Relationship Id="rId5" Type="http://schemas.openxmlformats.org/officeDocument/2006/relationships/image" Target="../media/image31.sv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8.wdp"/><Relationship Id="rId3" Type="http://schemas.openxmlformats.org/officeDocument/2006/relationships/image" Target="../media/image7.svg"/><Relationship Id="rId7" Type="http://schemas.microsoft.com/office/2007/relationships/hdphoto" Target="../media/hdphoto5.wdp"/><Relationship Id="rId12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microsoft.com/office/2007/relationships/hdphoto" Target="../media/hdphoto7.wdp"/><Relationship Id="rId5" Type="http://schemas.openxmlformats.org/officeDocument/2006/relationships/image" Target="../media/image31.svg"/><Relationship Id="rId10" Type="http://schemas.openxmlformats.org/officeDocument/2006/relationships/image" Target="../media/image38.png"/><Relationship Id="rId4" Type="http://schemas.openxmlformats.org/officeDocument/2006/relationships/image" Target="../media/image30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7.svg"/><Relationship Id="rId7" Type="http://schemas.openxmlformats.org/officeDocument/2006/relationships/image" Target="../media/image2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9.wdp"/><Relationship Id="rId7" Type="http://schemas.openxmlformats.org/officeDocument/2006/relationships/image" Target="../media/image21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0.wdp"/><Relationship Id="rId7" Type="http://schemas.openxmlformats.org/officeDocument/2006/relationships/image" Target="../media/image21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screenshot, stationary, vector graphics&#10;&#10;Description automatically generated">
            <a:extLst>
              <a:ext uri="{FF2B5EF4-FFF2-40B4-BE49-F238E27FC236}">
                <a16:creationId xmlns:a16="http://schemas.microsoft.com/office/drawing/2014/main" id="{3CFB6C63-5A35-2FF8-9C5B-8ED59D114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7C92388-3740-2DF9-F33B-CFD1DA75A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3280" y="5916867"/>
            <a:ext cx="3274909" cy="70635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12A61B50-F2A3-88CA-AEDC-B342ABD778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84122" y="7074632"/>
            <a:ext cx="11173226" cy="112374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A3FAAE6-7556-0423-34C5-A5415549C8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490547" y="10841500"/>
            <a:ext cx="3050162" cy="115585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6F8E218-C353-4269-45B0-460C51970D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47795" y="1625440"/>
            <a:ext cx="5548140" cy="400699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E70995F-AB2D-2F51-9F7B-FF65E6BF0B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62112" y="8596137"/>
            <a:ext cx="17071376" cy="78189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6462888-D22D-AB21-3D7A-A8DF966385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447794" y="10840243"/>
            <a:ext cx="4334439" cy="77056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1EE44A9-0C2C-7EEC-B5A5-8C65272DA2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843291" y="9941248"/>
            <a:ext cx="2215380" cy="166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16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697EBCD3-5AD4-5287-9DE0-4870C201E4F6}"/>
              </a:ext>
            </a:extLst>
          </p:cNvPr>
          <p:cNvSpPr/>
          <p:nvPr/>
        </p:nvSpPr>
        <p:spPr>
          <a:xfrm>
            <a:off x="16434810" y="6159147"/>
            <a:ext cx="2315447" cy="197820"/>
          </a:xfrm>
          <a:prstGeom prst="rect">
            <a:avLst/>
          </a:prstGeom>
          <a:solidFill>
            <a:srgbClr val="75B8E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Trend 2021.">
            <a:extLst>
              <a:ext uri="{FF2B5EF4-FFF2-40B4-BE49-F238E27FC236}">
                <a16:creationId xmlns:a16="http://schemas.microsoft.com/office/drawing/2014/main" id="{4BE1B251-CCB4-80F8-8C48-AFF3C74D3AC7}"/>
              </a:ext>
            </a:extLst>
          </p:cNvPr>
          <p:cNvSpPr txBox="1"/>
          <p:nvPr/>
        </p:nvSpPr>
        <p:spPr>
          <a:xfrm>
            <a:off x="12577012" y="7180590"/>
            <a:ext cx="10308409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fr-FR" sz="4800" dirty="0">
                <a:solidFill>
                  <a:srgbClr val="75B8E1"/>
                </a:solidFill>
                <a:latin typeface="Cabrion Light" panose="020B0503000000020004" pitchFamily="34" charset="77"/>
              </a:rPr>
              <a:t>Prof Carlos Moreno</a:t>
            </a:r>
          </a:p>
          <a:p>
            <a:r>
              <a:rPr lang="fr-FR" sz="48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15 Minute City Global Initiative </a:t>
            </a:r>
          </a:p>
          <a:p>
            <a:r>
              <a:rPr lang="fr-FR" sz="48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Paris I Sorbonne</a:t>
            </a:r>
          </a:p>
        </p:txBody>
      </p:sp>
      <p:pic>
        <p:nvPicPr>
          <p:cNvPr id="11" name="Graphic 3">
            <a:extLst>
              <a:ext uri="{FF2B5EF4-FFF2-40B4-BE49-F238E27FC236}">
                <a16:creationId xmlns:a16="http://schemas.microsoft.com/office/drawing/2014/main" id="{47BC108A-5843-46DE-E362-2736B886F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32067" y="11503699"/>
            <a:ext cx="3050162" cy="1155851"/>
          </a:xfrm>
          <a:prstGeom prst="rect">
            <a:avLst/>
          </a:prstGeom>
        </p:spPr>
      </p:pic>
      <p:pic>
        <p:nvPicPr>
          <p:cNvPr id="12" name="Graphic 10">
            <a:extLst>
              <a:ext uri="{FF2B5EF4-FFF2-40B4-BE49-F238E27FC236}">
                <a16:creationId xmlns:a16="http://schemas.microsoft.com/office/drawing/2014/main" id="{87B85B80-165F-F1F6-B5D4-FC5CAC909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5820" y="11503699"/>
            <a:ext cx="4334439" cy="770567"/>
          </a:xfrm>
          <a:prstGeom prst="rect">
            <a:avLst/>
          </a:prstGeom>
        </p:spPr>
      </p:pic>
      <p:pic>
        <p:nvPicPr>
          <p:cNvPr id="13" name="Graphic 13">
            <a:extLst>
              <a:ext uri="{FF2B5EF4-FFF2-40B4-BE49-F238E27FC236}">
                <a16:creationId xmlns:a16="http://schemas.microsoft.com/office/drawing/2014/main" id="{CA591BBB-4836-FB91-436D-5085631053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18632" y="10668918"/>
            <a:ext cx="2215380" cy="1669562"/>
          </a:xfrm>
          <a:prstGeom prst="rect">
            <a:avLst/>
          </a:prstGeom>
        </p:spPr>
      </p:pic>
      <p:sp>
        <p:nvSpPr>
          <p:cNvPr id="4" name="Trend 2021.">
            <a:extLst>
              <a:ext uri="{FF2B5EF4-FFF2-40B4-BE49-F238E27FC236}">
                <a16:creationId xmlns:a16="http://schemas.microsoft.com/office/drawing/2014/main" id="{A3BCD897-E504-082F-C2B6-81081C9BEDB2}"/>
              </a:ext>
            </a:extLst>
          </p:cNvPr>
          <p:cNvSpPr txBox="1"/>
          <p:nvPr/>
        </p:nvSpPr>
        <p:spPr>
          <a:xfrm>
            <a:off x="9766719" y="3487171"/>
            <a:ext cx="1565162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US" sz="8000" dirty="0">
                <a:solidFill>
                  <a:srgbClr val="619AC9"/>
                </a:solidFill>
              </a:rPr>
              <a:t>Roundtable 4</a:t>
            </a:r>
          </a:p>
          <a:p>
            <a:r>
              <a:rPr lang="fr-FR" sz="4000" dirty="0">
                <a:solidFill>
                  <a:srgbClr val="619AC9"/>
                </a:solidFill>
              </a:rPr>
              <a:t>Urban </a:t>
            </a:r>
            <a:r>
              <a:rPr lang="fr-FR" sz="4000" dirty="0" err="1">
                <a:solidFill>
                  <a:srgbClr val="619AC9"/>
                </a:solidFill>
              </a:rPr>
              <a:t>Regeneration</a:t>
            </a:r>
            <a:r>
              <a:rPr lang="fr-FR" sz="4000" dirty="0">
                <a:solidFill>
                  <a:srgbClr val="619AC9"/>
                </a:solidFill>
              </a:rPr>
              <a:t> for Social Value </a:t>
            </a:r>
            <a:r>
              <a:rPr lang="fr-FR" sz="4000" dirty="0" err="1">
                <a:solidFill>
                  <a:srgbClr val="619AC9"/>
                </a:solidFill>
              </a:rPr>
              <a:t>Creation</a:t>
            </a:r>
            <a:endParaRPr lang="en-KE" sz="4000" dirty="0">
              <a:solidFill>
                <a:srgbClr val="619AC9"/>
              </a:solidFill>
            </a:endParaRPr>
          </a:p>
        </p:txBody>
      </p:sp>
      <p:pic>
        <p:nvPicPr>
          <p:cNvPr id="5" name="Image 4" descr="Une image contenant homme, personne, mur&#10;&#10;Description générée automatiquement">
            <a:extLst>
              <a:ext uri="{FF2B5EF4-FFF2-40B4-BE49-F238E27FC236}">
                <a16:creationId xmlns:a16="http://schemas.microsoft.com/office/drawing/2014/main" id="{6E2676E1-D73B-E1A7-5458-2B57559F45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79" y="2013604"/>
            <a:ext cx="9253435" cy="949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5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personne, tenant, souriant, chemise&#10;&#10;Description générée automatiquement">
            <a:extLst>
              <a:ext uri="{FF2B5EF4-FFF2-40B4-BE49-F238E27FC236}">
                <a16:creationId xmlns:a16="http://schemas.microsoft.com/office/drawing/2014/main" id="{93C0E0F7-E7D4-41FA-FCD3-69895D3E6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02" y="2301722"/>
            <a:ext cx="10937100" cy="9110537"/>
          </a:xfrm>
          <a:prstGeom prst="rect">
            <a:avLst/>
          </a:prstGeom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697EBCD3-5AD4-5287-9DE0-4870C201E4F6}"/>
              </a:ext>
            </a:extLst>
          </p:cNvPr>
          <p:cNvSpPr/>
          <p:nvPr/>
        </p:nvSpPr>
        <p:spPr>
          <a:xfrm>
            <a:off x="16434810" y="6159147"/>
            <a:ext cx="2315447" cy="197820"/>
          </a:xfrm>
          <a:prstGeom prst="rect">
            <a:avLst/>
          </a:prstGeom>
          <a:solidFill>
            <a:srgbClr val="75B8E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Trend 2021.">
            <a:extLst>
              <a:ext uri="{FF2B5EF4-FFF2-40B4-BE49-F238E27FC236}">
                <a16:creationId xmlns:a16="http://schemas.microsoft.com/office/drawing/2014/main" id="{4BE1B251-CCB4-80F8-8C48-AFF3C74D3AC7}"/>
              </a:ext>
            </a:extLst>
          </p:cNvPr>
          <p:cNvSpPr txBox="1"/>
          <p:nvPr/>
        </p:nvSpPr>
        <p:spPr>
          <a:xfrm>
            <a:off x="12577012" y="6811258"/>
            <a:ext cx="10308409" cy="305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fr-FR" sz="4800" dirty="0">
                <a:solidFill>
                  <a:srgbClr val="75B8E1"/>
                </a:solidFill>
                <a:latin typeface="Cabrion Light" panose="020B0503000000020004" pitchFamily="34" charset="77"/>
              </a:rPr>
              <a:t>Mr. Stanley </a:t>
            </a:r>
            <a:r>
              <a:rPr lang="fr-FR" sz="48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Anigbogu</a:t>
            </a:r>
            <a:endParaRPr lang="fr-FR" sz="4800" dirty="0">
              <a:solidFill>
                <a:srgbClr val="75B8E1"/>
              </a:solidFill>
              <a:latin typeface="Cabrion Light" panose="020B0503000000020004" pitchFamily="34" charset="77"/>
            </a:endParaRPr>
          </a:p>
          <a:p>
            <a:r>
              <a:rPr lang="fr-FR" sz="48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CEO and </a:t>
            </a:r>
            <a:r>
              <a:rPr lang="fr-FR" sz="48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founder</a:t>
            </a:r>
            <a:r>
              <a:rPr lang="fr-FR" sz="48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of </a:t>
            </a:r>
            <a:r>
              <a:rPr lang="fr-FR" sz="48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Artechubs</a:t>
            </a:r>
            <a:r>
              <a:rPr lang="fr-FR" sz="48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Nigeria </a:t>
            </a:r>
          </a:p>
          <a:p>
            <a:endParaRPr lang="fr-FR" sz="4800" b="0" dirty="0">
              <a:solidFill>
                <a:srgbClr val="75B8E1"/>
              </a:solidFill>
              <a:latin typeface="Cabrion Light" panose="020B0503000000020004" pitchFamily="34" charset="77"/>
            </a:endParaRPr>
          </a:p>
        </p:txBody>
      </p:sp>
      <p:pic>
        <p:nvPicPr>
          <p:cNvPr id="11" name="Graphic 3">
            <a:extLst>
              <a:ext uri="{FF2B5EF4-FFF2-40B4-BE49-F238E27FC236}">
                <a16:creationId xmlns:a16="http://schemas.microsoft.com/office/drawing/2014/main" id="{47BC108A-5843-46DE-E362-2736B886F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032067" y="11503699"/>
            <a:ext cx="3050162" cy="1155851"/>
          </a:xfrm>
          <a:prstGeom prst="rect">
            <a:avLst/>
          </a:prstGeom>
        </p:spPr>
      </p:pic>
      <p:pic>
        <p:nvPicPr>
          <p:cNvPr id="12" name="Graphic 10">
            <a:extLst>
              <a:ext uri="{FF2B5EF4-FFF2-40B4-BE49-F238E27FC236}">
                <a16:creationId xmlns:a16="http://schemas.microsoft.com/office/drawing/2014/main" id="{87B85B80-165F-F1F6-B5D4-FC5CAC909C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15820" y="11503699"/>
            <a:ext cx="4334439" cy="770567"/>
          </a:xfrm>
          <a:prstGeom prst="rect">
            <a:avLst/>
          </a:prstGeom>
        </p:spPr>
      </p:pic>
      <p:pic>
        <p:nvPicPr>
          <p:cNvPr id="13" name="Graphic 13">
            <a:extLst>
              <a:ext uri="{FF2B5EF4-FFF2-40B4-BE49-F238E27FC236}">
                <a16:creationId xmlns:a16="http://schemas.microsoft.com/office/drawing/2014/main" id="{CA591BBB-4836-FB91-436D-5085631053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18632" y="10668918"/>
            <a:ext cx="2215380" cy="1669562"/>
          </a:xfrm>
          <a:prstGeom prst="rect">
            <a:avLst/>
          </a:prstGeom>
        </p:spPr>
      </p:pic>
      <p:sp>
        <p:nvSpPr>
          <p:cNvPr id="4" name="Trend 2021.">
            <a:extLst>
              <a:ext uri="{FF2B5EF4-FFF2-40B4-BE49-F238E27FC236}">
                <a16:creationId xmlns:a16="http://schemas.microsoft.com/office/drawing/2014/main" id="{A3BCD897-E504-082F-C2B6-81081C9BEDB2}"/>
              </a:ext>
            </a:extLst>
          </p:cNvPr>
          <p:cNvSpPr txBox="1"/>
          <p:nvPr/>
        </p:nvSpPr>
        <p:spPr>
          <a:xfrm>
            <a:off x="9766719" y="3487171"/>
            <a:ext cx="1565162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US" sz="8000" dirty="0">
                <a:solidFill>
                  <a:srgbClr val="619AC9"/>
                </a:solidFill>
              </a:rPr>
              <a:t>Roundtable 4</a:t>
            </a:r>
          </a:p>
          <a:p>
            <a:r>
              <a:rPr lang="fr-FR" sz="4000" dirty="0">
                <a:solidFill>
                  <a:srgbClr val="619AC9"/>
                </a:solidFill>
              </a:rPr>
              <a:t>Urban </a:t>
            </a:r>
            <a:r>
              <a:rPr lang="fr-FR" sz="4000" dirty="0" err="1">
                <a:solidFill>
                  <a:srgbClr val="619AC9"/>
                </a:solidFill>
              </a:rPr>
              <a:t>Regeneration</a:t>
            </a:r>
            <a:r>
              <a:rPr lang="fr-FR" sz="4000" dirty="0">
                <a:solidFill>
                  <a:srgbClr val="619AC9"/>
                </a:solidFill>
              </a:rPr>
              <a:t> for Social Value </a:t>
            </a:r>
            <a:r>
              <a:rPr lang="fr-FR" sz="4000" dirty="0" err="1">
                <a:solidFill>
                  <a:srgbClr val="619AC9"/>
                </a:solidFill>
              </a:rPr>
              <a:t>Creation</a:t>
            </a:r>
            <a:endParaRPr lang="en-KE" sz="4000" dirty="0">
              <a:solidFill>
                <a:srgbClr val="619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8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ersonne, souriant, posant&#10;&#10;Description générée automatiquement">
            <a:extLst>
              <a:ext uri="{FF2B5EF4-FFF2-40B4-BE49-F238E27FC236}">
                <a16:creationId xmlns:a16="http://schemas.microsoft.com/office/drawing/2014/main" id="{0D93797F-B38C-C190-68FF-BFC4CE13A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19" y="1775917"/>
            <a:ext cx="10693195" cy="9025239"/>
          </a:xfrm>
          <a:prstGeom prst="rect">
            <a:avLst/>
          </a:prstGeom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697EBCD3-5AD4-5287-9DE0-4870C201E4F6}"/>
              </a:ext>
            </a:extLst>
          </p:cNvPr>
          <p:cNvSpPr/>
          <p:nvPr/>
        </p:nvSpPr>
        <p:spPr>
          <a:xfrm>
            <a:off x="16434812" y="6189627"/>
            <a:ext cx="2315447" cy="197820"/>
          </a:xfrm>
          <a:prstGeom prst="rect">
            <a:avLst/>
          </a:prstGeom>
          <a:solidFill>
            <a:srgbClr val="75B8E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Trend 2021.">
            <a:extLst>
              <a:ext uri="{FF2B5EF4-FFF2-40B4-BE49-F238E27FC236}">
                <a16:creationId xmlns:a16="http://schemas.microsoft.com/office/drawing/2014/main" id="{4BE1B251-CCB4-80F8-8C48-AFF3C74D3AC7}"/>
              </a:ext>
            </a:extLst>
          </p:cNvPr>
          <p:cNvSpPr txBox="1"/>
          <p:nvPr/>
        </p:nvSpPr>
        <p:spPr>
          <a:xfrm>
            <a:off x="12577012" y="6811258"/>
            <a:ext cx="10308409" cy="305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fr-FR" sz="4800" dirty="0">
                <a:solidFill>
                  <a:srgbClr val="75B8E1"/>
                </a:solidFill>
                <a:latin typeface="Cabrion Light" panose="020B0503000000020004" pitchFamily="34" charset="77"/>
              </a:rPr>
              <a:t>Ms. </a:t>
            </a:r>
            <a:r>
              <a:rPr lang="fr-FR" sz="48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Marilia</a:t>
            </a:r>
            <a:r>
              <a:rPr lang="fr-FR" sz="4800" dirty="0">
                <a:solidFill>
                  <a:srgbClr val="75B8E1"/>
                </a:solidFill>
                <a:latin typeface="Cabrion Light" panose="020B0503000000020004" pitchFamily="34" charset="77"/>
              </a:rPr>
              <a:t> Dantas</a:t>
            </a:r>
          </a:p>
          <a:p>
            <a:r>
              <a:rPr lang="fr-FR" sz="48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Secretary</a:t>
            </a:r>
            <a:r>
              <a:rPr lang="fr-FR" sz="48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of Infrastructure </a:t>
            </a:r>
          </a:p>
          <a:p>
            <a:r>
              <a:rPr lang="fr-FR" sz="48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City Hall of Recife, Brazil </a:t>
            </a:r>
          </a:p>
          <a:p>
            <a:endParaRPr lang="fr-FR" sz="4800" b="0" dirty="0">
              <a:solidFill>
                <a:srgbClr val="75B8E1"/>
              </a:solidFill>
              <a:latin typeface="Cabrion Light" panose="020B0503000000020004" pitchFamily="34" charset="77"/>
            </a:endParaRPr>
          </a:p>
        </p:txBody>
      </p:sp>
      <p:pic>
        <p:nvPicPr>
          <p:cNvPr id="11" name="Graphic 3">
            <a:extLst>
              <a:ext uri="{FF2B5EF4-FFF2-40B4-BE49-F238E27FC236}">
                <a16:creationId xmlns:a16="http://schemas.microsoft.com/office/drawing/2014/main" id="{47BC108A-5843-46DE-E362-2736B886F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032067" y="11503699"/>
            <a:ext cx="3050162" cy="1155851"/>
          </a:xfrm>
          <a:prstGeom prst="rect">
            <a:avLst/>
          </a:prstGeom>
        </p:spPr>
      </p:pic>
      <p:pic>
        <p:nvPicPr>
          <p:cNvPr id="12" name="Graphic 10">
            <a:extLst>
              <a:ext uri="{FF2B5EF4-FFF2-40B4-BE49-F238E27FC236}">
                <a16:creationId xmlns:a16="http://schemas.microsoft.com/office/drawing/2014/main" id="{87B85B80-165F-F1F6-B5D4-FC5CAC909C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15820" y="11503699"/>
            <a:ext cx="4334439" cy="770567"/>
          </a:xfrm>
          <a:prstGeom prst="rect">
            <a:avLst/>
          </a:prstGeom>
        </p:spPr>
      </p:pic>
      <p:pic>
        <p:nvPicPr>
          <p:cNvPr id="13" name="Graphic 13">
            <a:extLst>
              <a:ext uri="{FF2B5EF4-FFF2-40B4-BE49-F238E27FC236}">
                <a16:creationId xmlns:a16="http://schemas.microsoft.com/office/drawing/2014/main" id="{CA591BBB-4836-FB91-436D-5085631053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18632" y="10668918"/>
            <a:ext cx="2215380" cy="1669562"/>
          </a:xfrm>
          <a:prstGeom prst="rect">
            <a:avLst/>
          </a:prstGeom>
        </p:spPr>
      </p:pic>
      <p:sp>
        <p:nvSpPr>
          <p:cNvPr id="4" name="Trend 2021.">
            <a:extLst>
              <a:ext uri="{FF2B5EF4-FFF2-40B4-BE49-F238E27FC236}">
                <a16:creationId xmlns:a16="http://schemas.microsoft.com/office/drawing/2014/main" id="{A3BCD897-E504-082F-C2B6-81081C9BEDB2}"/>
              </a:ext>
            </a:extLst>
          </p:cNvPr>
          <p:cNvSpPr txBox="1"/>
          <p:nvPr/>
        </p:nvSpPr>
        <p:spPr>
          <a:xfrm>
            <a:off x="9766719" y="3487171"/>
            <a:ext cx="1565162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US" sz="8000" dirty="0">
                <a:solidFill>
                  <a:srgbClr val="619AC9"/>
                </a:solidFill>
              </a:rPr>
              <a:t>Roundtable 4</a:t>
            </a:r>
          </a:p>
          <a:p>
            <a:r>
              <a:rPr lang="fr-FR" sz="4000" dirty="0">
                <a:solidFill>
                  <a:srgbClr val="619AC9"/>
                </a:solidFill>
              </a:rPr>
              <a:t>Urban </a:t>
            </a:r>
            <a:r>
              <a:rPr lang="fr-FR" sz="4000" dirty="0" err="1">
                <a:solidFill>
                  <a:srgbClr val="619AC9"/>
                </a:solidFill>
              </a:rPr>
              <a:t>Regeneration</a:t>
            </a:r>
            <a:r>
              <a:rPr lang="fr-FR" sz="4000" dirty="0">
                <a:solidFill>
                  <a:srgbClr val="619AC9"/>
                </a:solidFill>
              </a:rPr>
              <a:t> for Social Value </a:t>
            </a:r>
            <a:r>
              <a:rPr lang="fr-FR" sz="4000" dirty="0" err="1">
                <a:solidFill>
                  <a:srgbClr val="619AC9"/>
                </a:solidFill>
              </a:rPr>
              <a:t>Creation</a:t>
            </a:r>
            <a:endParaRPr lang="en-KE" sz="4000" dirty="0">
              <a:solidFill>
                <a:srgbClr val="619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1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personne, complet, homme&#10;&#10;Description générée automatiquement">
            <a:extLst>
              <a:ext uri="{FF2B5EF4-FFF2-40B4-BE49-F238E27FC236}">
                <a16:creationId xmlns:a16="http://schemas.microsoft.com/office/drawing/2014/main" id="{8E7EE8A9-D49F-F2CD-4C72-A10081EDB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51" y="1706996"/>
            <a:ext cx="10866319" cy="9796703"/>
          </a:xfrm>
          <a:prstGeom prst="rect">
            <a:avLst/>
          </a:prstGeom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697EBCD3-5AD4-5287-9DE0-4870C201E4F6}"/>
              </a:ext>
            </a:extLst>
          </p:cNvPr>
          <p:cNvSpPr/>
          <p:nvPr/>
        </p:nvSpPr>
        <p:spPr>
          <a:xfrm>
            <a:off x="16434812" y="6189627"/>
            <a:ext cx="2315447" cy="197820"/>
          </a:xfrm>
          <a:prstGeom prst="rect">
            <a:avLst/>
          </a:prstGeom>
          <a:solidFill>
            <a:srgbClr val="75B8E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Trend 2021.">
            <a:extLst>
              <a:ext uri="{FF2B5EF4-FFF2-40B4-BE49-F238E27FC236}">
                <a16:creationId xmlns:a16="http://schemas.microsoft.com/office/drawing/2014/main" id="{4BE1B251-CCB4-80F8-8C48-AFF3C74D3AC7}"/>
              </a:ext>
            </a:extLst>
          </p:cNvPr>
          <p:cNvSpPr txBox="1"/>
          <p:nvPr/>
        </p:nvSpPr>
        <p:spPr>
          <a:xfrm>
            <a:off x="14996309" y="6941437"/>
            <a:ext cx="5192447" cy="305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fr-FR" sz="4800" dirty="0">
                <a:solidFill>
                  <a:srgbClr val="75B8E1"/>
                </a:solidFill>
                <a:latin typeface="Cabrion Light" panose="020B0503000000020004" pitchFamily="34" charset="77"/>
              </a:rPr>
              <a:t>Mr. </a:t>
            </a:r>
            <a:r>
              <a:rPr lang="fr-FR" sz="48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Alinur</a:t>
            </a:r>
            <a:r>
              <a:rPr lang="fr-FR" sz="48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8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Aktaş</a:t>
            </a:r>
            <a:endParaRPr lang="fr-FR" sz="4800" b="0" dirty="0">
              <a:solidFill>
                <a:srgbClr val="75B8E1"/>
              </a:solidFill>
              <a:latin typeface="Cabrion Light" panose="020B0503000000020004" pitchFamily="34" charset="77"/>
            </a:endParaRPr>
          </a:p>
          <a:p>
            <a:r>
              <a:rPr lang="fr-FR" sz="48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Mayor of Bursa</a:t>
            </a:r>
          </a:p>
          <a:p>
            <a:r>
              <a:rPr lang="fr-FR" sz="48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Türkiye</a:t>
            </a:r>
            <a:endParaRPr lang="en-KE" sz="4800" b="0">
              <a:solidFill>
                <a:srgbClr val="75B8E1"/>
              </a:solidFill>
              <a:latin typeface="Cabrion Light" panose="020B0503000000020004" pitchFamily="34" charset="77"/>
            </a:endParaRPr>
          </a:p>
          <a:p>
            <a:endParaRPr lang="fr-FR" sz="4800" b="0" dirty="0">
              <a:solidFill>
                <a:srgbClr val="75B8E1"/>
              </a:solidFill>
              <a:latin typeface="Cabrion Light" panose="020B0503000000020004" pitchFamily="34" charset="77"/>
            </a:endParaRPr>
          </a:p>
        </p:txBody>
      </p:sp>
      <p:pic>
        <p:nvPicPr>
          <p:cNvPr id="11" name="Graphic 3">
            <a:extLst>
              <a:ext uri="{FF2B5EF4-FFF2-40B4-BE49-F238E27FC236}">
                <a16:creationId xmlns:a16="http://schemas.microsoft.com/office/drawing/2014/main" id="{47BC108A-5843-46DE-E362-2736B886F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032067" y="11503699"/>
            <a:ext cx="3050162" cy="1155851"/>
          </a:xfrm>
          <a:prstGeom prst="rect">
            <a:avLst/>
          </a:prstGeom>
        </p:spPr>
      </p:pic>
      <p:pic>
        <p:nvPicPr>
          <p:cNvPr id="12" name="Graphic 10">
            <a:extLst>
              <a:ext uri="{FF2B5EF4-FFF2-40B4-BE49-F238E27FC236}">
                <a16:creationId xmlns:a16="http://schemas.microsoft.com/office/drawing/2014/main" id="{87B85B80-165F-F1F6-B5D4-FC5CAC909C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15820" y="11503699"/>
            <a:ext cx="4334439" cy="770567"/>
          </a:xfrm>
          <a:prstGeom prst="rect">
            <a:avLst/>
          </a:prstGeom>
        </p:spPr>
      </p:pic>
      <p:pic>
        <p:nvPicPr>
          <p:cNvPr id="13" name="Graphic 13">
            <a:extLst>
              <a:ext uri="{FF2B5EF4-FFF2-40B4-BE49-F238E27FC236}">
                <a16:creationId xmlns:a16="http://schemas.microsoft.com/office/drawing/2014/main" id="{CA591BBB-4836-FB91-436D-5085631053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18632" y="10668918"/>
            <a:ext cx="2215380" cy="1669562"/>
          </a:xfrm>
          <a:prstGeom prst="rect">
            <a:avLst/>
          </a:prstGeom>
        </p:spPr>
      </p:pic>
      <p:sp>
        <p:nvSpPr>
          <p:cNvPr id="4" name="Trend 2021.">
            <a:extLst>
              <a:ext uri="{FF2B5EF4-FFF2-40B4-BE49-F238E27FC236}">
                <a16:creationId xmlns:a16="http://schemas.microsoft.com/office/drawing/2014/main" id="{A3BCD897-E504-082F-C2B6-81081C9BEDB2}"/>
              </a:ext>
            </a:extLst>
          </p:cNvPr>
          <p:cNvSpPr txBox="1"/>
          <p:nvPr/>
        </p:nvSpPr>
        <p:spPr>
          <a:xfrm>
            <a:off x="9766719" y="3487171"/>
            <a:ext cx="1565162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US" sz="8000" dirty="0">
                <a:solidFill>
                  <a:srgbClr val="619AC9"/>
                </a:solidFill>
              </a:rPr>
              <a:t>Roundtable 4</a:t>
            </a:r>
          </a:p>
          <a:p>
            <a:r>
              <a:rPr lang="fr-FR" sz="4000" dirty="0">
                <a:solidFill>
                  <a:srgbClr val="619AC9"/>
                </a:solidFill>
              </a:rPr>
              <a:t>Urban </a:t>
            </a:r>
            <a:r>
              <a:rPr lang="fr-FR" sz="4000" dirty="0" err="1">
                <a:solidFill>
                  <a:srgbClr val="619AC9"/>
                </a:solidFill>
              </a:rPr>
              <a:t>Regeneration</a:t>
            </a:r>
            <a:r>
              <a:rPr lang="fr-FR" sz="4000" dirty="0">
                <a:solidFill>
                  <a:srgbClr val="619AC9"/>
                </a:solidFill>
              </a:rPr>
              <a:t> for Social Value </a:t>
            </a:r>
            <a:r>
              <a:rPr lang="fr-FR" sz="4000" dirty="0" err="1">
                <a:solidFill>
                  <a:srgbClr val="619AC9"/>
                </a:solidFill>
              </a:rPr>
              <a:t>Creation</a:t>
            </a:r>
            <a:endParaRPr lang="en-KE" sz="4000" dirty="0">
              <a:solidFill>
                <a:srgbClr val="619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1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697EBCD3-5AD4-5287-9DE0-4870C201E4F6}"/>
              </a:ext>
            </a:extLst>
          </p:cNvPr>
          <p:cNvSpPr/>
          <p:nvPr/>
        </p:nvSpPr>
        <p:spPr>
          <a:xfrm>
            <a:off x="16434812" y="6189627"/>
            <a:ext cx="2315447" cy="197820"/>
          </a:xfrm>
          <a:prstGeom prst="rect">
            <a:avLst/>
          </a:prstGeom>
          <a:solidFill>
            <a:srgbClr val="75B8E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Trend 2021.">
            <a:extLst>
              <a:ext uri="{FF2B5EF4-FFF2-40B4-BE49-F238E27FC236}">
                <a16:creationId xmlns:a16="http://schemas.microsoft.com/office/drawing/2014/main" id="{4BE1B251-CCB4-80F8-8C48-AFF3C74D3AC7}"/>
              </a:ext>
            </a:extLst>
          </p:cNvPr>
          <p:cNvSpPr txBox="1"/>
          <p:nvPr/>
        </p:nvSpPr>
        <p:spPr>
          <a:xfrm>
            <a:off x="14996309" y="6941437"/>
            <a:ext cx="5192447" cy="305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fr-FR" sz="4800" dirty="0">
                <a:solidFill>
                  <a:srgbClr val="75B8E1"/>
                </a:solidFill>
                <a:latin typeface="Cabrion Light" panose="020B0503000000020004" pitchFamily="34" charset="77"/>
              </a:rPr>
              <a:t>Mr. Lim Jian YI</a:t>
            </a:r>
            <a:r>
              <a:rPr lang="fr-FR" sz="48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8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Think</a:t>
            </a:r>
            <a:r>
              <a:rPr lang="fr-FR" sz="48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City</a:t>
            </a:r>
          </a:p>
          <a:p>
            <a:r>
              <a:rPr lang="fr-FR" sz="48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Malaysia</a:t>
            </a:r>
            <a:endParaRPr lang="en-KE" sz="4800" b="0">
              <a:solidFill>
                <a:srgbClr val="75B8E1"/>
              </a:solidFill>
              <a:latin typeface="Cabrion Light" panose="020B0503000000020004" pitchFamily="34" charset="77"/>
            </a:endParaRPr>
          </a:p>
          <a:p>
            <a:endParaRPr lang="fr-FR" sz="4800" b="0" dirty="0">
              <a:solidFill>
                <a:srgbClr val="75B8E1"/>
              </a:solidFill>
              <a:latin typeface="Cabrion Light" panose="020B0503000000020004" pitchFamily="34" charset="77"/>
            </a:endParaRPr>
          </a:p>
        </p:txBody>
      </p:sp>
      <p:pic>
        <p:nvPicPr>
          <p:cNvPr id="11" name="Graphic 3">
            <a:extLst>
              <a:ext uri="{FF2B5EF4-FFF2-40B4-BE49-F238E27FC236}">
                <a16:creationId xmlns:a16="http://schemas.microsoft.com/office/drawing/2014/main" id="{47BC108A-5843-46DE-E362-2736B886F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32067" y="11503699"/>
            <a:ext cx="3050162" cy="1155851"/>
          </a:xfrm>
          <a:prstGeom prst="rect">
            <a:avLst/>
          </a:prstGeom>
        </p:spPr>
      </p:pic>
      <p:pic>
        <p:nvPicPr>
          <p:cNvPr id="12" name="Graphic 10">
            <a:extLst>
              <a:ext uri="{FF2B5EF4-FFF2-40B4-BE49-F238E27FC236}">
                <a16:creationId xmlns:a16="http://schemas.microsoft.com/office/drawing/2014/main" id="{87B85B80-165F-F1F6-B5D4-FC5CAC909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5820" y="11503699"/>
            <a:ext cx="4334439" cy="770567"/>
          </a:xfrm>
          <a:prstGeom prst="rect">
            <a:avLst/>
          </a:prstGeom>
        </p:spPr>
      </p:pic>
      <p:pic>
        <p:nvPicPr>
          <p:cNvPr id="13" name="Graphic 13">
            <a:extLst>
              <a:ext uri="{FF2B5EF4-FFF2-40B4-BE49-F238E27FC236}">
                <a16:creationId xmlns:a16="http://schemas.microsoft.com/office/drawing/2014/main" id="{CA591BBB-4836-FB91-436D-5085631053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18632" y="10668918"/>
            <a:ext cx="2215380" cy="1669562"/>
          </a:xfrm>
          <a:prstGeom prst="rect">
            <a:avLst/>
          </a:prstGeom>
        </p:spPr>
      </p:pic>
      <p:sp>
        <p:nvSpPr>
          <p:cNvPr id="4" name="Trend 2021.">
            <a:extLst>
              <a:ext uri="{FF2B5EF4-FFF2-40B4-BE49-F238E27FC236}">
                <a16:creationId xmlns:a16="http://schemas.microsoft.com/office/drawing/2014/main" id="{A3BCD897-E504-082F-C2B6-81081C9BEDB2}"/>
              </a:ext>
            </a:extLst>
          </p:cNvPr>
          <p:cNvSpPr txBox="1"/>
          <p:nvPr/>
        </p:nvSpPr>
        <p:spPr>
          <a:xfrm>
            <a:off x="9766719" y="3487171"/>
            <a:ext cx="1565162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US" sz="8000" dirty="0">
                <a:solidFill>
                  <a:srgbClr val="619AC9"/>
                </a:solidFill>
              </a:rPr>
              <a:t>Roundtable 4</a:t>
            </a:r>
          </a:p>
          <a:p>
            <a:r>
              <a:rPr lang="fr-FR" sz="4000" dirty="0">
                <a:solidFill>
                  <a:srgbClr val="619AC9"/>
                </a:solidFill>
              </a:rPr>
              <a:t>Urban </a:t>
            </a:r>
            <a:r>
              <a:rPr lang="fr-FR" sz="4000" dirty="0" err="1">
                <a:solidFill>
                  <a:srgbClr val="619AC9"/>
                </a:solidFill>
              </a:rPr>
              <a:t>Regeneration</a:t>
            </a:r>
            <a:r>
              <a:rPr lang="fr-FR" sz="4000" dirty="0">
                <a:solidFill>
                  <a:srgbClr val="619AC9"/>
                </a:solidFill>
              </a:rPr>
              <a:t> for Social Value </a:t>
            </a:r>
            <a:r>
              <a:rPr lang="fr-FR" sz="4000" dirty="0" err="1">
                <a:solidFill>
                  <a:srgbClr val="619AC9"/>
                </a:solidFill>
              </a:rPr>
              <a:t>Creation</a:t>
            </a:r>
            <a:endParaRPr lang="en-KE" sz="4000" dirty="0">
              <a:solidFill>
                <a:srgbClr val="619AC9"/>
              </a:solidFill>
            </a:endParaRPr>
          </a:p>
        </p:txBody>
      </p:sp>
      <p:pic>
        <p:nvPicPr>
          <p:cNvPr id="5" name="Image 4" descr="Une image contenant texte, homme, mur, personne&#10;&#10;Description générée automatiquement">
            <a:extLst>
              <a:ext uri="{FF2B5EF4-FFF2-40B4-BE49-F238E27FC236}">
                <a16:creationId xmlns:a16="http://schemas.microsoft.com/office/drawing/2014/main" id="{3290BB4F-7359-6328-3664-8CD57067DD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674" y="1953006"/>
            <a:ext cx="8952275" cy="927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1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stationary, vector graphics&#10;&#10;Description automatically generated">
            <a:extLst>
              <a:ext uri="{FF2B5EF4-FFF2-40B4-BE49-F238E27FC236}">
                <a16:creationId xmlns:a16="http://schemas.microsoft.com/office/drawing/2014/main" id="{7ACB819E-AE26-E44D-94AF-3C1BEFBCD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B41E852-1354-8474-A5EF-81F7DE03F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3280" y="5916867"/>
            <a:ext cx="3274909" cy="70635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7816F56-1FDF-B9F2-AA0F-DB94FB2BF4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490547" y="10841500"/>
            <a:ext cx="3050162" cy="115585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F14C4AD-5768-EF3E-7952-E452F61E8A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7795" y="1625440"/>
            <a:ext cx="5548140" cy="400699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DFEE3BB-0F93-1802-CC9E-CB340CE156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47794" y="10840243"/>
            <a:ext cx="4334439" cy="77056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F0EF032-8268-82E2-C2F2-9E4C6B258A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43291" y="9941248"/>
            <a:ext cx="2215380" cy="166956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AB3E78B-2FDB-EAB9-5081-27B784E199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77752" y="7550146"/>
            <a:ext cx="7981357" cy="136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4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8FB89D-69E6-16E4-F229-D0B54B2643D8}"/>
              </a:ext>
            </a:extLst>
          </p:cNvPr>
          <p:cNvSpPr/>
          <p:nvPr/>
        </p:nvSpPr>
        <p:spPr>
          <a:xfrm>
            <a:off x="592354" y="11911264"/>
            <a:ext cx="23199291" cy="1804736"/>
          </a:xfrm>
          <a:prstGeom prst="rect">
            <a:avLst/>
          </a:prstGeom>
          <a:solidFill>
            <a:srgbClr val="75B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KE" dirty="0">
              <a:highlight>
                <a:srgbClr val="75B8E1"/>
              </a:highlight>
            </a:endParaRP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97EBCD3-5AD4-5287-9DE0-4870C201E4F6}"/>
              </a:ext>
            </a:extLst>
          </p:cNvPr>
          <p:cNvSpPr/>
          <p:nvPr/>
        </p:nvSpPr>
        <p:spPr>
          <a:xfrm>
            <a:off x="10719005" y="3204561"/>
            <a:ext cx="2315447" cy="197820"/>
          </a:xfrm>
          <a:prstGeom prst="rect">
            <a:avLst/>
          </a:prstGeom>
          <a:solidFill>
            <a:srgbClr val="75B8E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" name="Trend 2021.">
            <a:extLst>
              <a:ext uri="{FF2B5EF4-FFF2-40B4-BE49-F238E27FC236}">
                <a16:creationId xmlns:a16="http://schemas.microsoft.com/office/drawing/2014/main" id="{2F4FE55E-E3B7-9671-820B-ED68D05C1811}"/>
              </a:ext>
            </a:extLst>
          </p:cNvPr>
          <p:cNvSpPr txBox="1"/>
          <p:nvPr/>
        </p:nvSpPr>
        <p:spPr>
          <a:xfrm>
            <a:off x="4166639" y="1014371"/>
            <a:ext cx="1565162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US" sz="8000" dirty="0">
                <a:solidFill>
                  <a:srgbClr val="619AC9"/>
                </a:solidFill>
              </a:rPr>
              <a:t>Roundtable 4</a:t>
            </a:r>
          </a:p>
          <a:p>
            <a:r>
              <a:rPr lang="fr-FR" sz="4000" dirty="0">
                <a:solidFill>
                  <a:srgbClr val="619AC9"/>
                </a:solidFill>
              </a:rPr>
              <a:t>Urban </a:t>
            </a:r>
            <a:r>
              <a:rPr lang="fr-FR" sz="4000" dirty="0" err="1">
                <a:solidFill>
                  <a:srgbClr val="619AC9"/>
                </a:solidFill>
              </a:rPr>
              <a:t>Regeneration</a:t>
            </a:r>
            <a:r>
              <a:rPr lang="fr-FR" sz="4000" dirty="0">
                <a:solidFill>
                  <a:srgbClr val="619AC9"/>
                </a:solidFill>
              </a:rPr>
              <a:t>: Social Value </a:t>
            </a:r>
            <a:r>
              <a:rPr lang="fr-FR" sz="4000" dirty="0" err="1">
                <a:solidFill>
                  <a:srgbClr val="619AC9"/>
                </a:solidFill>
              </a:rPr>
              <a:t>Creation</a:t>
            </a:r>
            <a:endParaRPr lang="en-KE" sz="4000" dirty="0">
              <a:solidFill>
                <a:srgbClr val="619AC9"/>
              </a:solidFill>
            </a:endParaRPr>
          </a:p>
        </p:txBody>
      </p:sp>
      <p:sp>
        <p:nvSpPr>
          <p:cNvPr id="5" name="Trend 2021.">
            <a:extLst>
              <a:ext uri="{FF2B5EF4-FFF2-40B4-BE49-F238E27FC236}">
                <a16:creationId xmlns:a16="http://schemas.microsoft.com/office/drawing/2014/main" id="{6490567E-D219-2A25-94E5-D917B7C75E88}"/>
              </a:ext>
            </a:extLst>
          </p:cNvPr>
          <p:cNvSpPr txBox="1"/>
          <p:nvPr/>
        </p:nvSpPr>
        <p:spPr>
          <a:xfrm>
            <a:off x="4050915" y="3402381"/>
            <a:ext cx="15651628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US" sz="7200" dirty="0">
                <a:solidFill>
                  <a:srgbClr val="619AC9"/>
                </a:solidFill>
              </a:rPr>
              <a:t>Speakers</a:t>
            </a:r>
            <a:endParaRPr lang="en-KE" sz="7200" dirty="0">
              <a:solidFill>
                <a:srgbClr val="619AC9"/>
              </a:solidFill>
            </a:endParaRPr>
          </a:p>
        </p:txBody>
      </p:sp>
      <p:sp>
        <p:nvSpPr>
          <p:cNvPr id="6" name="Trend 2021.">
            <a:extLst>
              <a:ext uri="{FF2B5EF4-FFF2-40B4-BE49-F238E27FC236}">
                <a16:creationId xmlns:a16="http://schemas.microsoft.com/office/drawing/2014/main" id="{4BE1B251-CCB4-80F8-8C48-AFF3C74D3AC7}"/>
              </a:ext>
            </a:extLst>
          </p:cNvPr>
          <p:cNvSpPr txBox="1"/>
          <p:nvPr/>
        </p:nvSpPr>
        <p:spPr>
          <a:xfrm>
            <a:off x="1801883" y="4926851"/>
            <a:ext cx="20372317" cy="6504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742950" indent="-742950" algn="l">
              <a:buAutoNum type="arabicPeriod"/>
            </a:pPr>
            <a:endParaRPr lang="fr-FR" sz="3600" dirty="0">
              <a:solidFill>
                <a:srgbClr val="75B8E1"/>
              </a:solidFill>
              <a:latin typeface="Cabrion Light" panose="020B0503000000020004" pitchFamily="34" charset="77"/>
            </a:endParaRPr>
          </a:p>
          <a:p>
            <a:pPr algn="l"/>
            <a:r>
              <a:rPr lang="fr-FR" sz="36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Opening</a:t>
            </a:r>
            <a:r>
              <a:rPr lang="fr-FR" sz="3600" dirty="0">
                <a:solidFill>
                  <a:srgbClr val="75B8E1"/>
                </a:solidFill>
                <a:latin typeface="Cabrion Light" panose="020B0503000000020004" pitchFamily="34" charset="77"/>
              </a:rPr>
              <a:t> Speech: </a:t>
            </a:r>
          </a:p>
          <a:p>
            <a:pPr algn="l"/>
            <a:r>
              <a:rPr lang="fr-FR" sz="3600" dirty="0">
                <a:solidFill>
                  <a:srgbClr val="75B8E1"/>
                </a:solidFill>
                <a:latin typeface="Cabrion Light" panose="020B0503000000020004" pitchFamily="34" charset="77"/>
              </a:rPr>
              <a:t>Hon. Ms. Fatma </a:t>
            </a:r>
            <a:r>
              <a:rPr lang="fr-FR" sz="36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Varank</a:t>
            </a:r>
            <a:r>
              <a:rPr lang="fr-FR" sz="3600" dirty="0">
                <a:solidFill>
                  <a:srgbClr val="75B8E1"/>
                </a:solidFill>
                <a:latin typeface="Cabrion Light" panose="020B0503000000020004" pitchFamily="34" charset="77"/>
              </a:rPr>
              <a:t>, </a:t>
            </a:r>
            <a:r>
              <a:rPr lang="fr-FR" sz="36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Deputy</a:t>
            </a:r>
            <a:r>
              <a:rPr lang="fr-FR" sz="36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36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Minister</a:t>
            </a:r>
            <a:r>
              <a:rPr lang="fr-FR" sz="36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for the Ministry of </a:t>
            </a:r>
            <a:r>
              <a:rPr lang="fr-FR" sz="36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Environment</a:t>
            </a:r>
            <a:r>
              <a:rPr lang="fr-FR" sz="36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, Urbanisation and </a:t>
            </a:r>
            <a:r>
              <a:rPr lang="fr-FR" sz="36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Climate</a:t>
            </a:r>
            <a:r>
              <a:rPr lang="fr-FR" sz="36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Change, Türkiye</a:t>
            </a:r>
          </a:p>
          <a:p>
            <a:pPr algn="l"/>
            <a:endParaRPr lang="fr-FR" sz="2000" b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75B8E1"/>
                </a:solidFill>
                <a:latin typeface="Cabrion Light" panose="020B0503000000020004" pitchFamily="34" charset="77"/>
              </a:rPr>
              <a:t>Mr. </a:t>
            </a:r>
            <a:r>
              <a:rPr lang="fr-FR" sz="36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Ömer</a:t>
            </a:r>
            <a:r>
              <a:rPr lang="fr-FR" sz="36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36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Bulut</a:t>
            </a:r>
            <a:r>
              <a:rPr lang="fr-FR" sz="3600" dirty="0">
                <a:solidFill>
                  <a:srgbClr val="75B8E1"/>
                </a:solidFill>
                <a:latin typeface="Cabrion Light" panose="020B0503000000020004" pitchFamily="34" charset="77"/>
              </a:rPr>
              <a:t>, </a:t>
            </a:r>
            <a:r>
              <a:rPr lang="fr-FR" sz="36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Mass </a:t>
            </a:r>
            <a:r>
              <a:rPr lang="fr-FR" sz="36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Housing</a:t>
            </a:r>
            <a:r>
              <a:rPr lang="fr-FR" sz="36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36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Development</a:t>
            </a:r>
            <a:r>
              <a:rPr lang="fr-FR" sz="36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Administration (TOKI), Türkiye</a:t>
            </a:r>
            <a:endParaRPr lang="fr-FR" sz="3600" dirty="0">
              <a:solidFill>
                <a:srgbClr val="75B8E1"/>
              </a:solidFill>
              <a:latin typeface="Cabrion Light" panose="020B0503000000020004" pitchFamily="34" charset="77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75B8E1"/>
                </a:solidFill>
                <a:latin typeface="Cabrion Light" panose="020B0503000000020004" pitchFamily="34" charset="77"/>
              </a:rPr>
              <a:t>Mr. Abdelouahed </a:t>
            </a:r>
            <a:r>
              <a:rPr lang="fr-FR" sz="36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Fikrat</a:t>
            </a:r>
            <a:r>
              <a:rPr lang="fr-FR" sz="3600" dirty="0">
                <a:solidFill>
                  <a:srgbClr val="75B8E1"/>
                </a:solidFill>
                <a:latin typeface="Cabrion Light" panose="020B0503000000020004" pitchFamily="34" charset="77"/>
              </a:rPr>
              <a:t>, </a:t>
            </a:r>
            <a:r>
              <a:rPr lang="fr-FR" sz="36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Founder</a:t>
            </a:r>
            <a:r>
              <a:rPr lang="fr-FR" sz="36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and manager of the </a:t>
            </a:r>
            <a:r>
              <a:rPr lang="fr-FR" sz="36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Integral</a:t>
            </a:r>
            <a:r>
              <a:rPr lang="fr-FR" sz="36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36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Advice</a:t>
            </a:r>
            <a:r>
              <a:rPr lang="fr-FR" sz="36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Sarl </a:t>
            </a:r>
            <a:r>
              <a:rPr lang="fr-FR" sz="36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company</a:t>
            </a:r>
            <a:r>
              <a:rPr lang="fr-FR" sz="36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, Morocco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75B8E1"/>
                </a:solidFill>
                <a:latin typeface="Cabrion Light" panose="020B0503000000020004" pitchFamily="34" charset="77"/>
              </a:rPr>
              <a:t>Prof Carlos Moreno, </a:t>
            </a:r>
            <a:r>
              <a:rPr lang="fr-FR" sz="36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15 Minute City Global Initiative, Paris I Sorbonne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75B8E1"/>
                </a:solidFill>
                <a:latin typeface="Cabrion Light" panose="020B0503000000020004" pitchFamily="34" charset="77"/>
              </a:rPr>
              <a:t>Mr. Stanley </a:t>
            </a:r>
            <a:r>
              <a:rPr lang="fr-FR" sz="36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Anigbogu</a:t>
            </a:r>
            <a:r>
              <a:rPr lang="fr-FR" sz="3600" dirty="0">
                <a:solidFill>
                  <a:srgbClr val="75B8E1"/>
                </a:solidFill>
                <a:latin typeface="Cabrion Light" panose="020B0503000000020004" pitchFamily="34" charset="77"/>
              </a:rPr>
              <a:t>, </a:t>
            </a:r>
            <a:r>
              <a:rPr lang="fr-FR" sz="36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CEO and </a:t>
            </a:r>
            <a:r>
              <a:rPr lang="fr-FR" sz="36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founder</a:t>
            </a:r>
            <a:r>
              <a:rPr lang="fr-FR" sz="36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of </a:t>
            </a:r>
            <a:r>
              <a:rPr lang="fr-FR" sz="36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Artechubs</a:t>
            </a:r>
            <a:r>
              <a:rPr lang="fr-FR" sz="36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Nigeria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75B8E1"/>
                </a:solidFill>
                <a:latin typeface="Cabrion Light" panose="020B0503000000020004" pitchFamily="34" charset="77"/>
              </a:rPr>
              <a:t>Ms. </a:t>
            </a:r>
            <a:r>
              <a:rPr lang="fr-FR" sz="36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Marilia</a:t>
            </a:r>
            <a:r>
              <a:rPr lang="fr-FR" sz="3600" dirty="0">
                <a:solidFill>
                  <a:srgbClr val="75B8E1"/>
                </a:solidFill>
                <a:latin typeface="Cabrion Light" panose="020B0503000000020004" pitchFamily="34" charset="77"/>
              </a:rPr>
              <a:t> Dantas, </a:t>
            </a:r>
            <a:r>
              <a:rPr lang="fr-FR" sz="36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Secretary</a:t>
            </a:r>
            <a:r>
              <a:rPr lang="fr-FR" sz="36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of Infrastructure, City Hall of Recife, Brazil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75B8E1"/>
                </a:solidFill>
                <a:latin typeface="Cabrion Light" panose="020B0503000000020004" pitchFamily="34" charset="77"/>
              </a:rPr>
              <a:t>Mr. </a:t>
            </a:r>
            <a:r>
              <a:rPr lang="fr-FR" sz="36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Alinur</a:t>
            </a:r>
            <a:r>
              <a:rPr lang="fr-FR" sz="36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36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Aktaş</a:t>
            </a:r>
            <a:r>
              <a:rPr lang="fr-FR" sz="36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, Mayor of Bursa, Türkiye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75B8E1"/>
                </a:solidFill>
                <a:latin typeface="Cabrion Light" panose="020B0503000000020004" pitchFamily="34" charset="77"/>
              </a:rPr>
              <a:t>Mr. Lim Jian YI</a:t>
            </a:r>
            <a:r>
              <a:rPr lang="fr-FR" sz="36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, </a:t>
            </a:r>
            <a:r>
              <a:rPr lang="fr-FR" sz="36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Think</a:t>
            </a:r>
            <a:r>
              <a:rPr lang="fr-FR" sz="36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City, Malaysia</a:t>
            </a:r>
            <a:endParaRPr lang="en-KE" sz="3600" b="0" dirty="0">
              <a:solidFill>
                <a:srgbClr val="75B8E1"/>
              </a:solidFill>
              <a:latin typeface="Cabrion Light" panose="020B0503000000020004" pitchFamily="34" charset="77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0844B62-7BC6-6929-CE19-BAE4323565B1}"/>
              </a:ext>
            </a:extLst>
          </p:cNvPr>
          <p:cNvSpPr txBox="1"/>
          <p:nvPr/>
        </p:nvSpPr>
        <p:spPr>
          <a:xfrm>
            <a:off x="1558043" y="12151912"/>
            <a:ext cx="121879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4000" dirty="0" err="1">
                <a:solidFill>
                  <a:schemeClr val="bg1"/>
                </a:solidFill>
                <a:latin typeface="Cabrion Light" panose="020B0503000000020004" pitchFamily="34" charset="77"/>
              </a:rPr>
              <a:t>Moderator</a:t>
            </a:r>
            <a:r>
              <a:rPr lang="fr-FR" sz="4000" dirty="0">
                <a:solidFill>
                  <a:schemeClr val="bg1"/>
                </a:solidFill>
                <a:latin typeface="Cabrion Light" panose="020B0503000000020004" pitchFamily="34" charset="77"/>
              </a:rPr>
              <a:t>: Mr. Javier </a:t>
            </a:r>
            <a:r>
              <a:rPr lang="fr-FR" sz="4000" dirty="0" err="1">
                <a:solidFill>
                  <a:schemeClr val="bg1"/>
                </a:solidFill>
                <a:latin typeface="Cabrion Light" panose="020B0503000000020004" pitchFamily="34" charset="77"/>
              </a:rPr>
              <a:t>Torner</a:t>
            </a:r>
            <a:r>
              <a:rPr lang="fr-FR" sz="4000" dirty="0">
                <a:solidFill>
                  <a:schemeClr val="bg1"/>
                </a:solidFill>
                <a:latin typeface="Cabrion Light" panose="020B0503000000020004" pitchFamily="34" charset="77"/>
              </a:rPr>
              <a:t>, Expert, Urban </a:t>
            </a:r>
            <a:r>
              <a:rPr lang="fr-FR" sz="4000" dirty="0" err="1">
                <a:solidFill>
                  <a:schemeClr val="bg1"/>
                </a:solidFill>
                <a:latin typeface="Cabrion Light" panose="020B0503000000020004" pitchFamily="34" charset="77"/>
              </a:rPr>
              <a:t>Regeneration</a:t>
            </a:r>
            <a:r>
              <a:rPr lang="fr-FR" sz="4000" dirty="0">
                <a:solidFill>
                  <a:schemeClr val="bg1"/>
                </a:solidFill>
                <a:latin typeface="Cabrion Light" panose="020B0503000000020004" pitchFamily="34" charset="77"/>
              </a:rPr>
              <a:t>, UN-Habitat</a:t>
            </a:r>
            <a:endParaRPr lang="fr-KE" sz="4000" dirty="0">
              <a:solidFill>
                <a:schemeClr val="bg1"/>
              </a:solidFill>
              <a:latin typeface="Cabrion Light" panose="020B0503000000020004" pitchFamily="34" charset="77"/>
            </a:endParaRPr>
          </a:p>
        </p:txBody>
      </p:sp>
      <p:pic>
        <p:nvPicPr>
          <p:cNvPr id="10" name="Graphic 3">
            <a:extLst>
              <a:ext uri="{FF2B5EF4-FFF2-40B4-BE49-F238E27FC236}">
                <a16:creationId xmlns:a16="http://schemas.microsoft.com/office/drawing/2014/main" id="{BB8698FD-17BB-16F3-0E7E-D6E1D4AD4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42390" y="12319500"/>
            <a:ext cx="3050162" cy="115585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AAAED16-87F8-8C15-8CE6-AFA60D21C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35116" y="12396952"/>
            <a:ext cx="4334439" cy="770567"/>
          </a:xfrm>
          <a:prstGeom prst="rect">
            <a:avLst/>
          </a:prstGeom>
        </p:spPr>
      </p:pic>
      <p:pic>
        <p:nvPicPr>
          <p:cNvPr id="12" name="Graphic 13">
            <a:extLst>
              <a:ext uri="{FF2B5EF4-FFF2-40B4-BE49-F238E27FC236}">
                <a16:creationId xmlns:a16="http://schemas.microsoft.com/office/drawing/2014/main" id="{0080E8F2-DB0D-73C3-7B18-09470CDCD6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77172" y="9833134"/>
            <a:ext cx="2215380" cy="166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8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8FB89D-69E6-16E4-F229-D0B54B2643D8}"/>
              </a:ext>
            </a:extLst>
          </p:cNvPr>
          <p:cNvSpPr/>
          <p:nvPr/>
        </p:nvSpPr>
        <p:spPr>
          <a:xfrm>
            <a:off x="592354" y="11911264"/>
            <a:ext cx="23199291" cy="1804736"/>
          </a:xfrm>
          <a:prstGeom prst="rect">
            <a:avLst/>
          </a:prstGeom>
          <a:solidFill>
            <a:srgbClr val="75B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KE" dirty="0">
              <a:highlight>
                <a:srgbClr val="75B8E1"/>
              </a:highlight>
            </a:endParaRP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97EBCD3-5AD4-5287-9DE0-4870C201E4F6}"/>
              </a:ext>
            </a:extLst>
          </p:cNvPr>
          <p:cNvSpPr/>
          <p:nvPr/>
        </p:nvSpPr>
        <p:spPr>
          <a:xfrm>
            <a:off x="10719005" y="3204561"/>
            <a:ext cx="2315447" cy="197820"/>
          </a:xfrm>
          <a:prstGeom prst="rect">
            <a:avLst/>
          </a:prstGeom>
          <a:solidFill>
            <a:srgbClr val="75B8E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" name="Trend 2021.">
            <a:extLst>
              <a:ext uri="{FF2B5EF4-FFF2-40B4-BE49-F238E27FC236}">
                <a16:creationId xmlns:a16="http://schemas.microsoft.com/office/drawing/2014/main" id="{2F4FE55E-E3B7-9671-820B-ED68D05C1811}"/>
              </a:ext>
            </a:extLst>
          </p:cNvPr>
          <p:cNvSpPr txBox="1"/>
          <p:nvPr/>
        </p:nvSpPr>
        <p:spPr>
          <a:xfrm>
            <a:off x="4166639" y="1014371"/>
            <a:ext cx="1565162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US" sz="8000" dirty="0">
                <a:solidFill>
                  <a:srgbClr val="619AC9"/>
                </a:solidFill>
              </a:rPr>
              <a:t>Roundtable 4</a:t>
            </a:r>
          </a:p>
          <a:p>
            <a:r>
              <a:rPr lang="fr-FR" sz="4000" dirty="0">
                <a:solidFill>
                  <a:srgbClr val="619AC9"/>
                </a:solidFill>
              </a:rPr>
              <a:t>Urban </a:t>
            </a:r>
            <a:r>
              <a:rPr lang="fr-FR" sz="4000" dirty="0" err="1">
                <a:solidFill>
                  <a:srgbClr val="619AC9"/>
                </a:solidFill>
              </a:rPr>
              <a:t>Regeneration</a:t>
            </a:r>
            <a:r>
              <a:rPr lang="fr-FR" sz="4000" dirty="0">
                <a:solidFill>
                  <a:srgbClr val="619AC9"/>
                </a:solidFill>
              </a:rPr>
              <a:t>: Social Value </a:t>
            </a:r>
            <a:r>
              <a:rPr lang="fr-FR" sz="4000" dirty="0" err="1">
                <a:solidFill>
                  <a:srgbClr val="619AC9"/>
                </a:solidFill>
              </a:rPr>
              <a:t>Creation</a:t>
            </a:r>
            <a:endParaRPr lang="en-KE" sz="4000" dirty="0">
              <a:solidFill>
                <a:srgbClr val="619AC9"/>
              </a:solidFill>
            </a:endParaRPr>
          </a:p>
        </p:txBody>
      </p:sp>
      <p:sp>
        <p:nvSpPr>
          <p:cNvPr id="5" name="Trend 2021.">
            <a:extLst>
              <a:ext uri="{FF2B5EF4-FFF2-40B4-BE49-F238E27FC236}">
                <a16:creationId xmlns:a16="http://schemas.microsoft.com/office/drawing/2014/main" id="{6490567E-D219-2A25-94E5-D917B7C75E88}"/>
              </a:ext>
            </a:extLst>
          </p:cNvPr>
          <p:cNvSpPr txBox="1"/>
          <p:nvPr/>
        </p:nvSpPr>
        <p:spPr>
          <a:xfrm>
            <a:off x="4050915" y="3402381"/>
            <a:ext cx="15651628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US" sz="7200" dirty="0">
                <a:solidFill>
                  <a:srgbClr val="619AC9"/>
                </a:solidFill>
              </a:rPr>
              <a:t>Guiding questions</a:t>
            </a:r>
            <a:endParaRPr lang="en-KE" sz="7200" dirty="0">
              <a:solidFill>
                <a:srgbClr val="619AC9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0844B62-7BC6-6929-CE19-BAE4323565B1}"/>
              </a:ext>
            </a:extLst>
          </p:cNvPr>
          <p:cNvSpPr txBox="1"/>
          <p:nvPr/>
        </p:nvSpPr>
        <p:spPr>
          <a:xfrm>
            <a:off x="1558043" y="12151912"/>
            <a:ext cx="121879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4000" dirty="0" err="1">
                <a:solidFill>
                  <a:schemeClr val="bg1"/>
                </a:solidFill>
                <a:latin typeface="Cabrion Light" panose="020B0503000000020004" pitchFamily="34" charset="77"/>
              </a:rPr>
              <a:t>Moderator</a:t>
            </a:r>
            <a:r>
              <a:rPr lang="fr-FR" sz="4000" dirty="0">
                <a:solidFill>
                  <a:schemeClr val="bg1"/>
                </a:solidFill>
                <a:latin typeface="Cabrion Light" panose="020B0503000000020004" pitchFamily="34" charset="77"/>
              </a:rPr>
              <a:t>: Mr. Javier </a:t>
            </a:r>
            <a:r>
              <a:rPr lang="fr-FR" sz="4000" dirty="0" err="1">
                <a:solidFill>
                  <a:schemeClr val="bg1"/>
                </a:solidFill>
                <a:latin typeface="Cabrion Light" panose="020B0503000000020004" pitchFamily="34" charset="77"/>
              </a:rPr>
              <a:t>Torner</a:t>
            </a:r>
            <a:r>
              <a:rPr lang="fr-FR" sz="4000" dirty="0">
                <a:solidFill>
                  <a:schemeClr val="bg1"/>
                </a:solidFill>
                <a:latin typeface="Cabrion Light" panose="020B0503000000020004" pitchFamily="34" charset="77"/>
              </a:rPr>
              <a:t>, Expert, Urban </a:t>
            </a:r>
            <a:r>
              <a:rPr lang="fr-FR" sz="4000" dirty="0" err="1">
                <a:solidFill>
                  <a:schemeClr val="bg1"/>
                </a:solidFill>
                <a:latin typeface="Cabrion Light" panose="020B0503000000020004" pitchFamily="34" charset="77"/>
              </a:rPr>
              <a:t>Regeneration</a:t>
            </a:r>
            <a:r>
              <a:rPr lang="fr-FR" sz="4000" dirty="0">
                <a:solidFill>
                  <a:schemeClr val="bg1"/>
                </a:solidFill>
                <a:latin typeface="Cabrion Light" panose="020B0503000000020004" pitchFamily="34" charset="77"/>
              </a:rPr>
              <a:t>, UN-Habitat</a:t>
            </a:r>
            <a:endParaRPr lang="fr-KE" sz="4000" dirty="0">
              <a:solidFill>
                <a:schemeClr val="bg1"/>
              </a:solidFill>
              <a:latin typeface="Cabrion Light" panose="020B0503000000020004" pitchFamily="34" charset="77"/>
            </a:endParaRPr>
          </a:p>
        </p:txBody>
      </p:sp>
      <p:pic>
        <p:nvPicPr>
          <p:cNvPr id="10" name="Graphic 3">
            <a:extLst>
              <a:ext uri="{FF2B5EF4-FFF2-40B4-BE49-F238E27FC236}">
                <a16:creationId xmlns:a16="http://schemas.microsoft.com/office/drawing/2014/main" id="{BB8698FD-17BB-16F3-0E7E-D6E1D4AD4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42390" y="12319500"/>
            <a:ext cx="3050162" cy="115585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AAAED16-87F8-8C15-8CE6-AFA60D21C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35116" y="12396952"/>
            <a:ext cx="4334439" cy="770567"/>
          </a:xfrm>
          <a:prstGeom prst="rect">
            <a:avLst/>
          </a:prstGeom>
        </p:spPr>
      </p:pic>
      <p:pic>
        <p:nvPicPr>
          <p:cNvPr id="12" name="Graphic 13">
            <a:extLst>
              <a:ext uri="{FF2B5EF4-FFF2-40B4-BE49-F238E27FC236}">
                <a16:creationId xmlns:a16="http://schemas.microsoft.com/office/drawing/2014/main" id="{0080E8F2-DB0D-73C3-7B18-09470CDCD6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77172" y="9833134"/>
            <a:ext cx="2215380" cy="166956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F2D2EE3-3AF9-2BF8-D2BE-DB239274DF1A}"/>
              </a:ext>
            </a:extLst>
          </p:cNvPr>
          <p:cNvSpPr txBox="1"/>
          <p:nvPr/>
        </p:nvSpPr>
        <p:spPr>
          <a:xfrm>
            <a:off x="2189803" y="4810789"/>
            <a:ext cx="1937385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What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are the main challenges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arising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from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the triple C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crisis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– Covid-19,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Climate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and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Conflicts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–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impacting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inequalities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?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How can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urban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regeneration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be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an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impactful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tool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to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address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these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challenges?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How can the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private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sector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support the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development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of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urban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regeneration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initiatives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that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target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the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creation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of social value,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while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reducing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poverty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and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inequality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?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How can the 15-minute city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approach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contribute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to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urban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regeneration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while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addressing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poverty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and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inequalities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?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How can culture and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creative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industries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be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integrated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into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urban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regeneration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processes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and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contribute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to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poverty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and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inequality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0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reduction</a:t>
            </a:r>
            <a:r>
              <a:rPr lang="fr-FR" sz="4000" dirty="0">
                <a:solidFill>
                  <a:srgbClr val="75B8E1"/>
                </a:solidFill>
                <a:latin typeface="Cabrion Light" panose="020B0503000000020004" pitchFamily="34" charset="77"/>
              </a:rPr>
              <a:t>? </a:t>
            </a:r>
            <a:endParaRPr lang="fr-KE" sz="4000" dirty="0">
              <a:solidFill>
                <a:srgbClr val="75B8E1"/>
              </a:solidFill>
              <a:latin typeface="Cabrion Light" panose="020B05030000000200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7941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8FB89D-69E6-16E4-F229-D0B54B2643D8}"/>
              </a:ext>
            </a:extLst>
          </p:cNvPr>
          <p:cNvSpPr/>
          <p:nvPr/>
        </p:nvSpPr>
        <p:spPr>
          <a:xfrm>
            <a:off x="592354" y="11911264"/>
            <a:ext cx="23199291" cy="1804736"/>
          </a:xfrm>
          <a:prstGeom prst="rect">
            <a:avLst/>
          </a:prstGeom>
          <a:solidFill>
            <a:srgbClr val="75B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KE" dirty="0">
              <a:highlight>
                <a:srgbClr val="75B8E1"/>
              </a:highlight>
            </a:endParaRP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97EBCD3-5AD4-5287-9DE0-4870C201E4F6}"/>
              </a:ext>
            </a:extLst>
          </p:cNvPr>
          <p:cNvSpPr/>
          <p:nvPr/>
        </p:nvSpPr>
        <p:spPr>
          <a:xfrm>
            <a:off x="10719005" y="3204561"/>
            <a:ext cx="2315447" cy="197820"/>
          </a:xfrm>
          <a:prstGeom prst="rect">
            <a:avLst/>
          </a:prstGeom>
          <a:solidFill>
            <a:srgbClr val="75B8E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" name="Trend 2021.">
            <a:extLst>
              <a:ext uri="{FF2B5EF4-FFF2-40B4-BE49-F238E27FC236}">
                <a16:creationId xmlns:a16="http://schemas.microsoft.com/office/drawing/2014/main" id="{2F4FE55E-E3B7-9671-820B-ED68D05C1811}"/>
              </a:ext>
            </a:extLst>
          </p:cNvPr>
          <p:cNvSpPr txBox="1"/>
          <p:nvPr/>
        </p:nvSpPr>
        <p:spPr>
          <a:xfrm>
            <a:off x="4166639" y="1014371"/>
            <a:ext cx="1565162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US" sz="8000" dirty="0">
                <a:solidFill>
                  <a:srgbClr val="619AC9"/>
                </a:solidFill>
              </a:rPr>
              <a:t>Roundtable 4</a:t>
            </a:r>
          </a:p>
          <a:p>
            <a:r>
              <a:rPr lang="fr-FR" sz="4000" dirty="0">
                <a:solidFill>
                  <a:srgbClr val="619AC9"/>
                </a:solidFill>
              </a:rPr>
              <a:t>Urban </a:t>
            </a:r>
            <a:r>
              <a:rPr lang="fr-FR" sz="4000" dirty="0" err="1">
                <a:solidFill>
                  <a:srgbClr val="619AC9"/>
                </a:solidFill>
              </a:rPr>
              <a:t>Regeneration</a:t>
            </a:r>
            <a:r>
              <a:rPr lang="fr-FR" sz="4000" dirty="0">
                <a:solidFill>
                  <a:srgbClr val="619AC9"/>
                </a:solidFill>
              </a:rPr>
              <a:t>: Social Value </a:t>
            </a:r>
            <a:r>
              <a:rPr lang="fr-FR" sz="4000" dirty="0" err="1">
                <a:solidFill>
                  <a:srgbClr val="619AC9"/>
                </a:solidFill>
              </a:rPr>
              <a:t>Creation</a:t>
            </a:r>
            <a:endParaRPr lang="en-KE" sz="4000" dirty="0">
              <a:solidFill>
                <a:srgbClr val="619AC9"/>
              </a:solidFill>
            </a:endParaRPr>
          </a:p>
        </p:txBody>
      </p:sp>
      <p:sp>
        <p:nvSpPr>
          <p:cNvPr id="5" name="Trend 2021.">
            <a:extLst>
              <a:ext uri="{FF2B5EF4-FFF2-40B4-BE49-F238E27FC236}">
                <a16:creationId xmlns:a16="http://schemas.microsoft.com/office/drawing/2014/main" id="{6490567E-D219-2A25-94E5-D917B7C75E88}"/>
              </a:ext>
            </a:extLst>
          </p:cNvPr>
          <p:cNvSpPr txBox="1"/>
          <p:nvPr/>
        </p:nvSpPr>
        <p:spPr>
          <a:xfrm>
            <a:off x="4050915" y="3402381"/>
            <a:ext cx="15651628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US" sz="7200" dirty="0">
                <a:solidFill>
                  <a:srgbClr val="619AC9"/>
                </a:solidFill>
              </a:rPr>
              <a:t>Guiding questions</a:t>
            </a:r>
            <a:endParaRPr lang="en-KE" sz="7200" dirty="0">
              <a:solidFill>
                <a:srgbClr val="619AC9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0844B62-7BC6-6929-CE19-BAE4323565B1}"/>
              </a:ext>
            </a:extLst>
          </p:cNvPr>
          <p:cNvSpPr txBox="1"/>
          <p:nvPr/>
        </p:nvSpPr>
        <p:spPr>
          <a:xfrm>
            <a:off x="1558043" y="12151912"/>
            <a:ext cx="121879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4000" dirty="0" err="1">
                <a:solidFill>
                  <a:schemeClr val="bg1"/>
                </a:solidFill>
                <a:latin typeface="Cabrion Light" panose="020B0503000000020004" pitchFamily="34" charset="77"/>
              </a:rPr>
              <a:t>Moderator</a:t>
            </a:r>
            <a:r>
              <a:rPr lang="fr-FR" sz="4000" dirty="0">
                <a:solidFill>
                  <a:schemeClr val="bg1"/>
                </a:solidFill>
                <a:latin typeface="Cabrion Light" panose="020B0503000000020004" pitchFamily="34" charset="77"/>
              </a:rPr>
              <a:t>: Mr. Javier </a:t>
            </a:r>
            <a:r>
              <a:rPr lang="fr-FR" sz="4000" dirty="0" err="1">
                <a:solidFill>
                  <a:schemeClr val="bg1"/>
                </a:solidFill>
                <a:latin typeface="Cabrion Light" panose="020B0503000000020004" pitchFamily="34" charset="77"/>
              </a:rPr>
              <a:t>Torner</a:t>
            </a:r>
            <a:r>
              <a:rPr lang="fr-FR" sz="4000" dirty="0">
                <a:solidFill>
                  <a:schemeClr val="bg1"/>
                </a:solidFill>
                <a:latin typeface="Cabrion Light" panose="020B0503000000020004" pitchFamily="34" charset="77"/>
              </a:rPr>
              <a:t>, Expert, Urban </a:t>
            </a:r>
            <a:r>
              <a:rPr lang="fr-FR" sz="4000" dirty="0" err="1">
                <a:solidFill>
                  <a:schemeClr val="bg1"/>
                </a:solidFill>
                <a:latin typeface="Cabrion Light" panose="020B0503000000020004" pitchFamily="34" charset="77"/>
              </a:rPr>
              <a:t>Regeneration</a:t>
            </a:r>
            <a:r>
              <a:rPr lang="fr-FR" sz="4000" dirty="0">
                <a:solidFill>
                  <a:schemeClr val="bg1"/>
                </a:solidFill>
                <a:latin typeface="Cabrion Light" panose="020B0503000000020004" pitchFamily="34" charset="77"/>
              </a:rPr>
              <a:t>, UN-Habitat</a:t>
            </a:r>
            <a:endParaRPr lang="fr-KE" sz="4000" dirty="0">
              <a:solidFill>
                <a:schemeClr val="bg1"/>
              </a:solidFill>
              <a:latin typeface="Cabrion Light" panose="020B0503000000020004" pitchFamily="34" charset="77"/>
            </a:endParaRPr>
          </a:p>
        </p:txBody>
      </p:sp>
      <p:pic>
        <p:nvPicPr>
          <p:cNvPr id="10" name="Graphic 3">
            <a:extLst>
              <a:ext uri="{FF2B5EF4-FFF2-40B4-BE49-F238E27FC236}">
                <a16:creationId xmlns:a16="http://schemas.microsoft.com/office/drawing/2014/main" id="{BB8698FD-17BB-16F3-0E7E-D6E1D4AD4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42390" y="12319500"/>
            <a:ext cx="3050162" cy="115585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AAAED16-87F8-8C15-8CE6-AFA60D21C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35116" y="12396952"/>
            <a:ext cx="4334439" cy="770567"/>
          </a:xfrm>
          <a:prstGeom prst="rect">
            <a:avLst/>
          </a:prstGeom>
        </p:spPr>
      </p:pic>
      <p:pic>
        <p:nvPicPr>
          <p:cNvPr id="12" name="Graphic 13">
            <a:extLst>
              <a:ext uri="{FF2B5EF4-FFF2-40B4-BE49-F238E27FC236}">
                <a16:creationId xmlns:a16="http://schemas.microsoft.com/office/drawing/2014/main" id="{0080E8F2-DB0D-73C3-7B18-09470CDCD6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77172" y="9833134"/>
            <a:ext cx="2215380" cy="166956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F2D2EE3-3AF9-2BF8-D2BE-DB239274DF1A}"/>
              </a:ext>
            </a:extLst>
          </p:cNvPr>
          <p:cNvSpPr txBox="1"/>
          <p:nvPr/>
        </p:nvSpPr>
        <p:spPr>
          <a:xfrm>
            <a:off x="2189803" y="4810789"/>
            <a:ext cx="1937385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How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urban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management can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ensure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poverty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and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inequality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reduction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through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the provision of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adequate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services in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urban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regeneration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projects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?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How can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urban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regeneration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contribute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to the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achievement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of the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SDGs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and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specifically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with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the focus on inclusion and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inequality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reduction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?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What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role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can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multilateralism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and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foreign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relations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play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when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it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comes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to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achieving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more inclusive and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prosperous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societies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?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How can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urban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innovation and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unconventional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approaches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be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utilized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to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reduce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poverty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and spatial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inequality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?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How can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placemaking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and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space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activation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contribute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to </a:t>
            </a:r>
            <a:r>
              <a:rPr lang="fr-FR" sz="4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this</a:t>
            </a:r>
            <a:r>
              <a:rPr lang="fr-FR" sz="4400" dirty="0">
                <a:solidFill>
                  <a:srgbClr val="75B8E1"/>
                </a:solidFill>
                <a:latin typeface="Cabrion Light" panose="020B0503000000020004" pitchFamily="34" charset="77"/>
              </a:rPr>
              <a:t> end?</a:t>
            </a:r>
            <a:endParaRPr lang="fr-KE" sz="4400" dirty="0">
              <a:solidFill>
                <a:srgbClr val="75B8E1"/>
              </a:solidFill>
              <a:latin typeface="Cabrion Light" panose="020B05030000000200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4071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8FB89D-69E6-16E4-F229-D0B54B2643D8}"/>
              </a:ext>
            </a:extLst>
          </p:cNvPr>
          <p:cNvSpPr/>
          <p:nvPr/>
        </p:nvSpPr>
        <p:spPr>
          <a:xfrm>
            <a:off x="592354" y="11911264"/>
            <a:ext cx="23199291" cy="1804736"/>
          </a:xfrm>
          <a:prstGeom prst="rect">
            <a:avLst/>
          </a:prstGeom>
          <a:solidFill>
            <a:srgbClr val="75B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KE" dirty="0">
              <a:highlight>
                <a:srgbClr val="75B8E1"/>
              </a:highlight>
            </a:endParaRP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97EBCD3-5AD4-5287-9DE0-4870C201E4F6}"/>
              </a:ext>
            </a:extLst>
          </p:cNvPr>
          <p:cNvSpPr/>
          <p:nvPr/>
        </p:nvSpPr>
        <p:spPr>
          <a:xfrm>
            <a:off x="10719005" y="3204561"/>
            <a:ext cx="2315447" cy="197820"/>
          </a:xfrm>
          <a:prstGeom prst="rect">
            <a:avLst/>
          </a:prstGeom>
          <a:solidFill>
            <a:srgbClr val="75B8E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" name="Trend 2021.">
            <a:extLst>
              <a:ext uri="{FF2B5EF4-FFF2-40B4-BE49-F238E27FC236}">
                <a16:creationId xmlns:a16="http://schemas.microsoft.com/office/drawing/2014/main" id="{2F4FE55E-E3B7-9671-820B-ED68D05C1811}"/>
              </a:ext>
            </a:extLst>
          </p:cNvPr>
          <p:cNvSpPr txBox="1"/>
          <p:nvPr/>
        </p:nvSpPr>
        <p:spPr>
          <a:xfrm>
            <a:off x="4166639" y="1014371"/>
            <a:ext cx="1565162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US" sz="8000" dirty="0">
                <a:solidFill>
                  <a:srgbClr val="619AC9"/>
                </a:solidFill>
              </a:rPr>
              <a:t>Roundtable 4</a:t>
            </a:r>
          </a:p>
          <a:p>
            <a:r>
              <a:rPr lang="fr-FR" sz="4000" dirty="0">
                <a:solidFill>
                  <a:srgbClr val="619AC9"/>
                </a:solidFill>
              </a:rPr>
              <a:t>Urban </a:t>
            </a:r>
            <a:r>
              <a:rPr lang="fr-FR" sz="4000" dirty="0" err="1">
                <a:solidFill>
                  <a:srgbClr val="619AC9"/>
                </a:solidFill>
              </a:rPr>
              <a:t>Regeneration</a:t>
            </a:r>
            <a:r>
              <a:rPr lang="fr-FR" sz="4000" dirty="0">
                <a:solidFill>
                  <a:srgbClr val="619AC9"/>
                </a:solidFill>
              </a:rPr>
              <a:t>: Social Value </a:t>
            </a:r>
            <a:r>
              <a:rPr lang="fr-FR" sz="4000" dirty="0" err="1">
                <a:solidFill>
                  <a:srgbClr val="619AC9"/>
                </a:solidFill>
              </a:rPr>
              <a:t>Creation</a:t>
            </a:r>
            <a:endParaRPr lang="en-KE" sz="4000" dirty="0">
              <a:solidFill>
                <a:srgbClr val="619AC9"/>
              </a:solidFill>
            </a:endParaRPr>
          </a:p>
        </p:txBody>
      </p:sp>
      <p:sp>
        <p:nvSpPr>
          <p:cNvPr id="5" name="Trend 2021.">
            <a:extLst>
              <a:ext uri="{FF2B5EF4-FFF2-40B4-BE49-F238E27FC236}">
                <a16:creationId xmlns:a16="http://schemas.microsoft.com/office/drawing/2014/main" id="{6490567E-D219-2A25-94E5-D917B7C75E88}"/>
              </a:ext>
            </a:extLst>
          </p:cNvPr>
          <p:cNvSpPr txBox="1"/>
          <p:nvPr/>
        </p:nvSpPr>
        <p:spPr>
          <a:xfrm>
            <a:off x="4050915" y="3402381"/>
            <a:ext cx="15651628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US" sz="7200" dirty="0">
                <a:solidFill>
                  <a:srgbClr val="619AC9"/>
                </a:solidFill>
              </a:rPr>
              <a:t>Speakers</a:t>
            </a:r>
            <a:endParaRPr lang="en-KE" sz="7200" dirty="0">
              <a:solidFill>
                <a:srgbClr val="619AC9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0844B62-7BC6-6929-CE19-BAE4323565B1}"/>
              </a:ext>
            </a:extLst>
          </p:cNvPr>
          <p:cNvSpPr txBox="1"/>
          <p:nvPr/>
        </p:nvSpPr>
        <p:spPr>
          <a:xfrm>
            <a:off x="1558043" y="12151912"/>
            <a:ext cx="121879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4000" dirty="0" err="1">
                <a:solidFill>
                  <a:schemeClr val="bg1"/>
                </a:solidFill>
                <a:latin typeface="Cabrion Light" panose="020B0503000000020004" pitchFamily="34" charset="77"/>
              </a:rPr>
              <a:t>Moderator</a:t>
            </a:r>
            <a:r>
              <a:rPr lang="fr-FR" sz="4000" dirty="0">
                <a:solidFill>
                  <a:schemeClr val="bg1"/>
                </a:solidFill>
                <a:latin typeface="Cabrion Light" panose="020B0503000000020004" pitchFamily="34" charset="77"/>
              </a:rPr>
              <a:t>: Mr. Javier </a:t>
            </a:r>
            <a:r>
              <a:rPr lang="fr-FR" sz="4000" dirty="0" err="1">
                <a:solidFill>
                  <a:schemeClr val="bg1"/>
                </a:solidFill>
                <a:latin typeface="Cabrion Light" panose="020B0503000000020004" pitchFamily="34" charset="77"/>
              </a:rPr>
              <a:t>Torner</a:t>
            </a:r>
            <a:r>
              <a:rPr lang="fr-FR" sz="4000" dirty="0">
                <a:solidFill>
                  <a:schemeClr val="bg1"/>
                </a:solidFill>
                <a:latin typeface="Cabrion Light" panose="020B0503000000020004" pitchFamily="34" charset="77"/>
              </a:rPr>
              <a:t>, Expert, Urban </a:t>
            </a:r>
            <a:r>
              <a:rPr lang="fr-FR" sz="4000" dirty="0" err="1">
                <a:solidFill>
                  <a:schemeClr val="bg1"/>
                </a:solidFill>
                <a:latin typeface="Cabrion Light" panose="020B0503000000020004" pitchFamily="34" charset="77"/>
              </a:rPr>
              <a:t>Regeneration</a:t>
            </a:r>
            <a:r>
              <a:rPr lang="fr-FR" sz="4000" dirty="0">
                <a:solidFill>
                  <a:schemeClr val="bg1"/>
                </a:solidFill>
                <a:latin typeface="Cabrion Light" panose="020B0503000000020004" pitchFamily="34" charset="77"/>
              </a:rPr>
              <a:t>, UN-Habitat</a:t>
            </a:r>
            <a:endParaRPr lang="fr-KE" sz="4000" dirty="0">
              <a:solidFill>
                <a:schemeClr val="bg1"/>
              </a:solidFill>
              <a:latin typeface="Cabrion Light" panose="020B0503000000020004" pitchFamily="34" charset="77"/>
            </a:endParaRPr>
          </a:p>
        </p:txBody>
      </p:sp>
      <p:pic>
        <p:nvPicPr>
          <p:cNvPr id="10" name="Graphic 3">
            <a:extLst>
              <a:ext uri="{FF2B5EF4-FFF2-40B4-BE49-F238E27FC236}">
                <a16:creationId xmlns:a16="http://schemas.microsoft.com/office/drawing/2014/main" id="{BB8698FD-17BB-16F3-0E7E-D6E1D4AD4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42390" y="12319500"/>
            <a:ext cx="3050162" cy="115585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AAAED16-87F8-8C15-8CE6-AFA60D21C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35116" y="12396952"/>
            <a:ext cx="4334439" cy="77056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C0AC9C3-647C-6B21-9E5E-44FD5CE67A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5" y="4724796"/>
            <a:ext cx="5525544" cy="521277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EFBF918-39F8-714E-0657-F219D0BCE0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766" y="4794967"/>
            <a:ext cx="5525544" cy="5144924"/>
          </a:xfrm>
          <a:prstGeom prst="rect">
            <a:avLst/>
          </a:prstGeom>
        </p:spPr>
      </p:pic>
      <p:pic>
        <p:nvPicPr>
          <p:cNvPr id="13" name="Image 12" descr="Une image contenant texte, personne, homme, complet&#10;&#10;Description générée automatiquement">
            <a:extLst>
              <a:ext uri="{FF2B5EF4-FFF2-40B4-BE49-F238E27FC236}">
                <a16:creationId xmlns:a16="http://schemas.microsoft.com/office/drawing/2014/main" id="{6CFA58DE-D6FF-9C3E-F09F-AB684819B0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536" y="4770942"/>
            <a:ext cx="5636816" cy="5144924"/>
          </a:xfrm>
          <a:prstGeom prst="rect">
            <a:avLst/>
          </a:prstGeom>
        </p:spPr>
      </p:pic>
      <p:pic>
        <p:nvPicPr>
          <p:cNvPr id="14" name="Image 13" descr="Une image contenant homme, personne, mur&#10;&#10;Description générée automatiquement">
            <a:extLst>
              <a:ext uri="{FF2B5EF4-FFF2-40B4-BE49-F238E27FC236}">
                <a16:creationId xmlns:a16="http://schemas.microsoft.com/office/drawing/2014/main" id="{2D989922-A4CC-4478-037C-EA43E2A7AF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5643" y="4430987"/>
            <a:ext cx="5525544" cy="5666862"/>
          </a:xfrm>
          <a:prstGeom prst="rect">
            <a:avLst/>
          </a:prstGeom>
        </p:spPr>
      </p:pic>
      <p:sp>
        <p:nvSpPr>
          <p:cNvPr id="15" name="Trend 2021.">
            <a:extLst>
              <a:ext uri="{FF2B5EF4-FFF2-40B4-BE49-F238E27FC236}">
                <a16:creationId xmlns:a16="http://schemas.microsoft.com/office/drawing/2014/main" id="{FBFBCE24-CBF6-4555-B7E0-9A18CFFB6909}"/>
              </a:ext>
            </a:extLst>
          </p:cNvPr>
          <p:cNvSpPr txBox="1"/>
          <p:nvPr/>
        </p:nvSpPr>
        <p:spPr>
          <a:xfrm>
            <a:off x="951496" y="9915866"/>
            <a:ext cx="5636816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fr-FR" sz="2400" dirty="0">
                <a:solidFill>
                  <a:srgbClr val="75B8E1"/>
                </a:solidFill>
                <a:latin typeface="Cabrion Light" panose="020B0503000000020004" pitchFamily="34" charset="77"/>
              </a:rPr>
              <a:t>Hon. Ms. Fatma </a:t>
            </a:r>
            <a:r>
              <a:rPr lang="fr-FR" sz="2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Varank</a:t>
            </a:r>
            <a:r>
              <a:rPr lang="fr-FR" sz="24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</a:p>
          <a:p>
            <a:r>
              <a:rPr lang="fr-FR" sz="24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Deputy</a:t>
            </a:r>
            <a:r>
              <a:rPr lang="fr-FR" sz="24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24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Minister</a:t>
            </a:r>
            <a:r>
              <a:rPr lang="fr-FR" sz="24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for the Ministry of </a:t>
            </a:r>
            <a:r>
              <a:rPr lang="fr-FR" sz="24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Environment</a:t>
            </a:r>
            <a:r>
              <a:rPr lang="fr-FR" sz="24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, </a:t>
            </a:r>
          </a:p>
          <a:p>
            <a:r>
              <a:rPr lang="fr-FR" sz="24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Urbanisation and </a:t>
            </a:r>
            <a:r>
              <a:rPr lang="fr-FR" sz="24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Climate</a:t>
            </a:r>
            <a:r>
              <a:rPr lang="fr-FR" sz="24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Change</a:t>
            </a:r>
          </a:p>
          <a:p>
            <a:r>
              <a:rPr lang="fr-FR" sz="24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Türkiye</a:t>
            </a:r>
          </a:p>
        </p:txBody>
      </p:sp>
      <p:sp>
        <p:nvSpPr>
          <p:cNvPr id="16" name="Trend 2021.">
            <a:extLst>
              <a:ext uri="{FF2B5EF4-FFF2-40B4-BE49-F238E27FC236}">
                <a16:creationId xmlns:a16="http://schemas.microsoft.com/office/drawing/2014/main" id="{7669DDBC-28D2-98C3-A0C1-B8196AD21ABB}"/>
              </a:ext>
            </a:extLst>
          </p:cNvPr>
          <p:cNvSpPr txBox="1"/>
          <p:nvPr/>
        </p:nvSpPr>
        <p:spPr>
          <a:xfrm>
            <a:off x="6634766" y="10070375"/>
            <a:ext cx="5289996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fr-FR" sz="2400" dirty="0">
                <a:solidFill>
                  <a:srgbClr val="75B8E1"/>
                </a:solidFill>
                <a:latin typeface="Cabrion Light" panose="020B0503000000020004" pitchFamily="34" charset="77"/>
              </a:rPr>
              <a:t>Mr. </a:t>
            </a:r>
            <a:r>
              <a:rPr lang="fr-FR" sz="2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Ömer</a:t>
            </a:r>
            <a:r>
              <a:rPr lang="fr-FR" sz="24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2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Bulut</a:t>
            </a:r>
            <a:endParaRPr lang="fr-FR" sz="2400" dirty="0">
              <a:solidFill>
                <a:srgbClr val="75B8E1"/>
              </a:solidFill>
              <a:latin typeface="Cabrion Light" panose="020B0503000000020004" pitchFamily="34" charset="77"/>
            </a:endParaRPr>
          </a:p>
          <a:p>
            <a:r>
              <a:rPr lang="fr-FR" sz="24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Mass </a:t>
            </a:r>
            <a:r>
              <a:rPr lang="fr-FR" sz="24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Housing</a:t>
            </a:r>
            <a:r>
              <a:rPr lang="fr-FR" sz="24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24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Development</a:t>
            </a:r>
            <a:r>
              <a:rPr lang="fr-FR" sz="24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Administration (TOKI)</a:t>
            </a:r>
          </a:p>
          <a:p>
            <a:r>
              <a:rPr lang="fr-FR" sz="24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Türkiye</a:t>
            </a:r>
            <a:endParaRPr lang="fr-FR" sz="2400" dirty="0">
              <a:solidFill>
                <a:srgbClr val="75B8E1"/>
              </a:solidFill>
              <a:latin typeface="Cabrion Light" panose="020B0503000000020004" pitchFamily="34" charset="77"/>
            </a:endParaRPr>
          </a:p>
        </p:txBody>
      </p:sp>
      <p:sp>
        <p:nvSpPr>
          <p:cNvPr id="17" name="Trend 2021.">
            <a:extLst>
              <a:ext uri="{FF2B5EF4-FFF2-40B4-BE49-F238E27FC236}">
                <a16:creationId xmlns:a16="http://schemas.microsoft.com/office/drawing/2014/main" id="{878054D0-7FC7-A2C8-2BC8-00911B74B4BF}"/>
              </a:ext>
            </a:extLst>
          </p:cNvPr>
          <p:cNvSpPr txBox="1"/>
          <p:nvPr/>
        </p:nvSpPr>
        <p:spPr>
          <a:xfrm>
            <a:off x="13219887" y="10026354"/>
            <a:ext cx="3595160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fr-FR" sz="2400" dirty="0">
                <a:solidFill>
                  <a:srgbClr val="75B8E1"/>
                </a:solidFill>
                <a:latin typeface="Cabrion Light" panose="020B0503000000020004" pitchFamily="34" charset="77"/>
              </a:rPr>
              <a:t>Mr. Abdelouahed </a:t>
            </a:r>
            <a:r>
              <a:rPr lang="fr-FR" sz="24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Fikrat</a:t>
            </a:r>
            <a:r>
              <a:rPr lang="fr-FR" sz="2400" dirty="0">
                <a:solidFill>
                  <a:srgbClr val="75B8E1"/>
                </a:solidFill>
                <a:latin typeface="Cabrion Light" panose="020B0503000000020004" pitchFamily="34" charset="77"/>
              </a:rPr>
              <a:t>, </a:t>
            </a:r>
            <a:r>
              <a:rPr lang="fr-FR" sz="24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Founder</a:t>
            </a:r>
            <a:r>
              <a:rPr lang="fr-FR" sz="24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and manager of the </a:t>
            </a:r>
            <a:r>
              <a:rPr lang="fr-FR" sz="24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Integral</a:t>
            </a:r>
            <a:r>
              <a:rPr lang="fr-FR" sz="24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24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Advice</a:t>
            </a:r>
            <a:r>
              <a:rPr lang="fr-FR" sz="24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Sarl </a:t>
            </a:r>
            <a:r>
              <a:rPr lang="fr-FR" sz="24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company</a:t>
            </a:r>
            <a:r>
              <a:rPr lang="fr-FR" sz="24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, Morocco</a:t>
            </a:r>
          </a:p>
        </p:txBody>
      </p:sp>
      <p:sp>
        <p:nvSpPr>
          <p:cNvPr id="18" name="Trend 2021.">
            <a:extLst>
              <a:ext uri="{FF2B5EF4-FFF2-40B4-BE49-F238E27FC236}">
                <a16:creationId xmlns:a16="http://schemas.microsoft.com/office/drawing/2014/main" id="{1B7A86CE-6E90-86DD-0440-58047F6AC4B0}"/>
              </a:ext>
            </a:extLst>
          </p:cNvPr>
          <p:cNvSpPr txBox="1"/>
          <p:nvPr/>
        </p:nvSpPr>
        <p:spPr>
          <a:xfrm>
            <a:off x="18556337" y="10070716"/>
            <a:ext cx="3784254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fr-FR" sz="2400" dirty="0">
                <a:solidFill>
                  <a:srgbClr val="75B8E1"/>
                </a:solidFill>
                <a:latin typeface="Cabrion Light" panose="020B0503000000020004" pitchFamily="34" charset="77"/>
              </a:rPr>
              <a:t>Prof Carlos Moreno</a:t>
            </a:r>
          </a:p>
          <a:p>
            <a:r>
              <a:rPr lang="fr-FR" sz="24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15 Minute City Global Initiative </a:t>
            </a:r>
          </a:p>
          <a:p>
            <a:r>
              <a:rPr lang="fr-FR" sz="24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Paris I Sorbonne</a:t>
            </a:r>
          </a:p>
        </p:txBody>
      </p:sp>
    </p:spTree>
    <p:extLst>
      <p:ext uri="{BB962C8B-B14F-4D97-AF65-F5344CB8AC3E}">
        <p14:creationId xmlns:p14="http://schemas.microsoft.com/office/powerpoint/2010/main" val="254805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8FB89D-69E6-16E4-F229-D0B54B2643D8}"/>
              </a:ext>
            </a:extLst>
          </p:cNvPr>
          <p:cNvSpPr/>
          <p:nvPr/>
        </p:nvSpPr>
        <p:spPr>
          <a:xfrm>
            <a:off x="592354" y="11911264"/>
            <a:ext cx="23199291" cy="1804736"/>
          </a:xfrm>
          <a:prstGeom prst="rect">
            <a:avLst/>
          </a:prstGeom>
          <a:solidFill>
            <a:srgbClr val="75B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KE" dirty="0">
              <a:highlight>
                <a:srgbClr val="75B8E1"/>
              </a:highlight>
            </a:endParaRP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97EBCD3-5AD4-5287-9DE0-4870C201E4F6}"/>
              </a:ext>
            </a:extLst>
          </p:cNvPr>
          <p:cNvSpPr/>
          <p:nvPr/>
        </p:nvSpPr>
        <p:spPr>
          <a:xfrm>
            <a:off x="10719005" y="3204561"/>
            <a:ext cx="2315447" cy="197820"/>
          </a:xfrm>
          <a:prstGeom prst="rect">
            <a:avLst/>
          </a:prstGeom>
          <a:solidFill>
            <a:srgbClr val="75B8E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" name="Trend 2021.">
            <a:extLst>
              <a:ext uri="{FF2B5EF4-FFF2-40B4-BE49-F238E27FC236}">
                <a16:creationId xmlns:a16="http://schemas.microsoft.com/office/drawing/2014/main" id="{2F4FE55E-E3B7-9671-820B-ED68D05C1811}"/>
              </a:ext>
            </a:extLst>
          </p:cNvPr>
          <p:cNvSpPr txBox="1"/>
          <p:nvPr/>
        </p:nvSpPr>
        <p:spPr>
          <a:xfrm>
            <a:off x="4166639" y="1014371"/>
            <a:ext cx="1565162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US" sz="8000" dirty="0">
                <a:solidFill>
                  <a:srgbClr val="619AC9"/>
                </a:solidFill>
              </a:rPr>
              <a:t>Roundtable 4</a:t>
            </a:r>
          </a:p>
          <a:p>
            <a:r>
              <a:rPr lang="fr-FR" sz="4000" dirty="0">
                <a:solidFill>
                  <a:srgbClr val="619AC9"/>
                </a:solidFill>
              </a:rPr>
              <a:t>Urban </a:t>
            </a:r>
            <a:r>
              <a:rPr lang="fr-FR" sz="4000" dirty="0" err="1">
                <a:solidFill>
                  <a:srgbClr val="619AC9"/>
                </a:solidFill>
              </a:rPr>
              <a:t>Regeneration</a:t>
            </a:r>
            <a:r>
              <a:rPr lang="fr-FR" sz="4000" dirty="0">
                <a:solidFill>
                  <a:srgbClr val="619AC9"/>
                </a:solidFill>
              </a:rPr>
              <a:t>: Social Value </a:t>
            </a:r>
            <a:r>
              <a:rPr lang="fr-FR" sz="4000" dirty="0" err="1">
                <a:solidFill>
                  <a:srgbClr val="619AC9"/>
                </a:solidFill>
              </a:rPr>
              <a:t>Creation</a:t>
            </a:r>
            <a:endParaRPr lang="en-KE" sz="4000" dirty="0">
              <a:solidFill>
                <a:srgbClr val="619AC9"/>
              </a:solidFill>
            </a:endParaRPr>
          </a:p>
        </p:txBody>
      </p:sp>
      <p:sp>
        <p:nvSpPr>
          <p:cNvPr id="5" name="Trend 2021.">
            <a:extLst>
              <a:ext uri="{FF2B5EF4-FFF2-40B4-BE49-F238E27FC236}">
                <a16:creationId xmlns:a16="http://schemas.microsoft.com/office/drawing/2014/main" id="{6490567E-D219-2A25-94E5-D917B7C75E88}"/>
              </a:ext>
            </a:extLst>
          </p:cNvPr>
          <p:cNvSpPr txBox="1"/>
          <p:nvPr/>
        </p:nvSpPr>
        <p:spPr>
          <a:xfrm>
            <a:off x="4050915" y="3402381"/>
            <a:ext cx="15651628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US" sz="7200" dirty="0">
                <a:solidFill>
                  <a:srgbClr val="619AC9"/>
                </a:solidFill>
              </a:rPr>
              <a:t>Speakers</a:t>
            </a:r>
            <a:endParaRPr lang="en-KE" sz="7200" dirty="0">
              <a:solidFill>
                <a:srgbClr val="619AC9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0844B62-7BC6-6929-CE19-BAE4323565B1}"/>
              </a:ext>
            </a:extLst>
          </p:cNvPr>
          <p:cNvSpPr txBox="1"/>
          <p:nvPr/>
        </p:nvSpPr>
        <p:spPr>
          <a:xfrm>
            <a:off x="1558043" y="12151912"/>
            <a:ext cx="121879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4000" dirty="0" err="1">
                <a:solidFill>
                  <a:schemeClr val="bg1"/>
                </a:solidFill>
                <a:latin typeface="Cabrion Light" panose="020B0503000000020004" pitchFamily="34" charset="77"/>
              </a:rPr>
              <a:t>Moderator</a:t>
            </a:r>
            <a:r>
              <a:rPr lang="fr-FR" sz="4000" dirty="0">
                <a:solidFill>
                  <a:schemeClr val="bg1"/>
                </a:solidFill>
                <a:latin typeface="Cabrion Light" panose="020B0503000000020004" pitchFamily="34" charset="77"/>
              </a:rPr>
              <a:t>: Mr. Javier </a:t>
            </a:r>
            <a:r>
              <a:rPr lang="fr-FR" sz="4000" dirty="0" err="1">
                <a:solidFill>
                  <a:schemeClr val="bg1"/>
                </a:solidFill>
                <a:latin typeface="Cabrion Light" panose="020B0503000000020004" pitchFamily="34" charset="77"/>
              </a:rPr>
              <a:t>Torner</a:t>
            </a:r>
            <a:r>
              <a:rPr lang="fr-FR" sz="4000" dirty="0">
                <a:solidFill>
                  <a:schemeClr val="bg1"/>
                </a:solidFill>
                <a:latin typeface="Cabrion Light" panose="020B0503000000020004" pitchFamily="34" charset="77"/>
              </a:rPr>
              <a:t>, Expert, Urban </a:t>
            </a:r>
            <a:r>
              <a:rPr lang="fr-FR" sz="4000" dirty="0" err="1">
                <a:solidFill>
                  <a:schemeClr val="bg1"/>
                </a:solidFill>
                <a:latin typeface="Cabrion Light" panose="020B0503000000020004" pitchFamily="34" charset="77"/>
              </a:rPr>
              <a:t>Regeneration</a:t>
            </a:r>
            <a:r>
              <a:rPr lang="fr-FR" sz="4000" dirty="0">
                <a:solidFill>
                  <a:schemeClr val="bg1"/>
                </a:solidFill>
                <a:latin typeface="Cabrion Light" panose="020B0503000000020004" pitchFamily="34" charset="77"/>
              </a:rPr>
              <a:t>, UN-Habitat</a:t>
            </a:r>
            <a:endParaRPr lang="fr-KE" sz="4000" dirty="0">
              <a:solidFill>
                <a:schemeClr val="bg1"/>
              </a:solidFill>
              <a:latin typeface="Cabrion Light" panose="020B0503000000020004" pitchFamily="34" charset="77"/>
            </a:endParaRPr>
          </a:p>
        </p:txBody>
      </p:sp>
      <p:pic>
        <p:nvPicPr>
          <p:cNvPr id="10" name="Graphic 3">
            <a:extLst>
              <a:ext uri="{FF2B5EF4-FFF2-40B4-BE49-F238E27FC236}">
                <a16:creationId xmlns:a16="http://schemas.microsoft.com/office/drawing/2014/main" id="{BB8698FD-17BB-16F3-0E7E-D6E1D4AD4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42390" y="12319500"/>
            <a:ext cx="3050162" cy="115585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AAAED16-87F8-8C15-8CE6-AFA60D21C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35116" y="12396952"/>
            <a:ext cx="4334439" cy="770567"/>
          </a:xfrm>
          <a:prstGeom prst="rect">
            <a:avLst/>
          </a:prstGeom>
        </p:spPr>
      </p:pic>
      <p:pic>
        <p:nvPicPr>
          <p:cNvPr id="6" name="Image 5" descr="Une image contenant personne, tenant, souriant, chemise&#10;&#10;Description générée automatiquement">
            <a:extLst>
              <a:ext uri="{FF2B5EF4-FFF2-40B4-BE49-F238E27FC236}">
                <a16:creationId xmlns:a16="http://schemas.microsoft.com/office/drawing/2014/main" id="{0396B853-72EB-0DE4-E6F1-26D368AF5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8" y="5233121"/>
            <a:ext cx="5575322" cy="4644209"/>
          </a:xfrm>
          <a:prstGeom prst="rect">
            <a:avLst/>
          </a:prstGeom>
        </p:spPr>
      </p:pic>
      <p:pic>
        <p:nvPicPr>
          <p:cNvPr id="12" name="Image 11" descr="Une image contenant personne, souriant, posant&#10;&#10;Description générée automatiquement">
            <a:extLst>
              <a:ext uri="{FF2B5EF4-FFF2-40B4-BE49-F238E27FC236}">
                <a16:creationId xmlns:a16="http://schemas.microsoft.com/office/drawing/2014/main" id="{EF38E28C-9D20-28CD-F008-BF4EA2D0D8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830" y="5065273"/>
            <a:ext cx="5502508" cy="4644210"/>
          </a:xfrm>
          <a:prstGeom prst="rect">
            <a:avLst/>
          </a:prstGeom>
        </p:spPr>
      </p:pic>
      <p:pic>
        <p:nvPicPr>
          <p:cNvPr id="19" name="Image 18" descr="Une image contenant personne, complet, homme&#10;&#10;Description générée automatiquement">
            <a:extLst>
              <a:ext uri="{FF2B5EF4-FFF2-40B4-BE49-F238E27FC236}">
                <a16:creationId xmlns:a16="http://schemas.microsoft.com/office/drawing/2014/main" id="{DDDE409E-C98A-5FDD-DB3C-2BB4CAFF41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9" y="5098657"/>
            <a:ext cx="5151269" cy="4644209"/>
          </a:xfrm>
          <a:prstGeom prst="rect">
            <a:avLst/>
          </a:prstGeom>
        </p:spPr>
      </p:pic>
      <p:pic>
        <p:nvPicPr>
          <p:cNvPr id="20" name="Image 19" descr="Une image contenant texte, homme, mur, personne&#10;&#10;Description générée automatiquement">
            <a:extLst>
              <a:ext uri="{FF2B5EF4-FFF2-40B4-BE49-F238E27FC236}">
                <a16:creationId xmlns:a16="http://schemas.microsoft.com/office/drawing/2014/main" id="{FE69DFDB-5897-4E06-9B76-2B8504F38D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5548" y="5016465"/>
            <a:ext cx="4575862" cy="4741826"/>
          </a:xfrm>
          <a:prstGeom prst="rect">
            <a:avLst/>
          </a:prstGeom>
        </p:spPr>
      </p:pic>
      <p:sp>
        <p:nvSpPr>
          <p:cNvPr id="21" name="Trend 2021.">
            <a:extLst>
              <a:ext uri="{FF2B5EF4-FFF2-40B4-BE49-F238E27FC236}">
                <a16:creationId xmlns:a16="http://schemas.microsoft.com/office/drawing/2014/main" id="{1FCAD64F-A254-E896-BDB4-DDAA0BF7645F}"/>
              </a:ext>
            </a:extLst>
          </p:cNvPr>
          <p:cNvSpPr txBox="1"/>
          <p:nvPr/>
        </p:nvSpPr>
        <p:spPr>
          <a:xfrm>
            <a:off x="1056845" y="9877330"/>
            <a:ext cx="4690648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fr-FR" sz="3200" dirty="0">
                <a:solidFill>
                  <a:srgbClr val="75B8E1"/>
                </a:solidFill>
                <a:latin typeface="Cabrion Light" panose="020B0503000000020004" pitchFamily="34" charset="77"/>
              </a:rPr>
              <a:t>Mr. Stanley </a:t>
            </a:r>
            <a:r>
              <a:rPr lang="fr-FR" sz="32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Anigbogu</a:t>
            </a:r>
            <a:endParaRPr lang="fr-FR" sz="3200" dirty="0">
              <a:solidFill>
                <a:srgbClr val="75B8E1"/>
              </a:solidFill>
              <a:latin typeface="Cabrion Light" panose="020B0503000000020004" pitchFamily="34" charset="77"/>
            </a:endParaRPr>
          </a:p>
          <a:p>
            <a:r>
              <a:rPr lang="fr-FR" sz="32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CEO and </a:t>
            </a:r>
            <a:r>
              <a:rPr lang="fr-FR" sz="32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founder</a:t>
            </a:r>
            <a:r>
              <a:rPr lang="fr-FR" sz="32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of </a:t>
            </a:r>
            <a:r>
              <a:rPr lang="fr-FR" sz="32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Artechubs</a:t>
            </a:r>
            <a:r>
              <a:rPr lang="fr-FR" sz="32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Nigeria </a:t>
            </a:r>
          </a:p>
          <a:p>
            <a:endParaRPr lang="fr-FR" sz="3200" b="0" dirty="0">
              <a:solidFill>
                <a:srgbClr val="75B8E1"/>
              </a:solidFill>
              <a:latin typeface="Cabrion Light" panose="020B0503000000020004" pitchFamily="34" charset="77"/>
            </a:endParaRPr>
          </a:p>
        </p:txBody>
      </p:sp>
      <p:sp>
        <p:nvSpPr>
          <p:cNvPr id="22" name="Trend 2021.">
            <a:extLst>
              <a:ext uri="{FF2B5EF4-FFF2-40B4-BE49-F238E27FC236}">
                <a16:creationId xmlns:a16="http://schemas.microsoft.com/office/drawing/2014/main" id="{D8B8E74C-D357-E13C-0F0C-E9CC163678BD}"/>
              </a:ext>
            </a:extLst>
          </p:cNvPr>
          <p:cNvSpPr txBox="1"/>
          <p:nvPr/>
        </p:nvSpPr>
        <p:spPr>
          <a:xfrm>
            <a:off x="6081816" y="9949872"/>
            <a:ext cx="5718536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fr-FR" sz="3200" dirty="0">
                <a:solidFill>
                  <a:srgbClr val="75B8E1"/>
                </a:solidFill>
                <a:latin typeface="Cabrion Light" panose="020B0503000000020004" pitchFamily="34" charset="77"/>
              </a:rPr>
              <a:t>Ms. </a:t>
            </a:r>
            <a:r>
              <a:rPr lang="fr-FR" sz="32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Marilia</a:t>
            </a:r>
            <a:r>
              <a:rPr lang="fr-FR" sz="3200" dirty="0">
                <a:solidFill>
                  <a:srgbClr val="75B8E1"/>
                </a:solidFill>
                <a:latin typeface="Cabrion Light" panose="020B0503000000020004" pitchFamily="34" charset="77"/>
              </a:rPr>
              <a:t> Dantas</a:t>
            </a:r>
          </a:p>
          <a:p>
            <a:r>
              <a:rPr lang="fr-FR" sz="32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Secretary</a:t>
            </a:r>
            <a:r>
              <a:rPr lang="fr-FR" sz="32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of Infrastructure </a:t>
            </a:r>
          </a:p>
          <a:p>
            <a:r>
              <a:rPr lang="fr-FR" sz="32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City Hall of Recife, Brazil </a:t>
            </a:r>
          </a:p>
          <a:p>
            <a:endParaRPr lang="fr-FR" sz="3200" b="0" dirty="0">
              <a:solidFill>
                <a:srgbClr val="75B8E1"/>
              </a:solidFill>
              <a:latin typeface="Cabrion Light" panose="020B0503000000020004" pitchFamily="34" charset="77"/>
            </a:endParaRPr>
          </a:p>
        </p:txBody>
      </p:sp>
      <p:sp>
        <p:nvSpPr>
          <p:cNvPr id="23" name="Trend 2021.">
            <a:extLst>
              <a:ext uri="{FF2B5EF4-FFF2-40B4-BE49-F238E27FC236}">
                <a16:creationId xmlns:a16="http://schemas.microsoft.com/office/drawing/2014/main" id="{9426A997-CD46-4AD0-9FD5-31711C24EADD}"/>
              </a:ext>
            </a:extLst>
          </p:cNvPr>
          <p:cNvSpPr txBox="1"/>
          <p:nvPr/>
        </p:nvSpPr>
        <p:spPr>
          <a:xfrm>
            <a:off x="12085726" y="9978440"/>
            <a:ext cx="5192447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fr-FR" sz="3200" dirty="0">
                <a:solidFill>
                  <a:srgbClr val="75B8E1"/>
                </a:solidFill>
                <a:latin typeface="Cabrion Light" panose="020B0503000000020004" pitchFamily="34" charset="77"/>
              </a:rPr>
              <a:t>Mr. </a:t>
            </a:r>
            <a:r>
              <a:rPr lang="fr-FR" sz="32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Alinur</a:t>
            </a:r>
            <a:r>
              <a:rPr lang="fr-FR" sz="32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32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Aktaş</a:t>
            </a:r>
            <a:endParaRPr lang="fr-FR" sz="3200" b="0" dirty="0">
              <a:solidFill>
                <a:srgbClr val="75B8E1"/>
              </a:solidFill>
              <a:latin typeface="Cabrion Light" panose="020B0503000000020004" pitchFamily="34" charset="77"/>
            </a:endParaRPr>
          </a:p>
          <a:p>
            <a:r>
              <a:rPr lang="fr-FR" sz="32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Mayor of Bursa</a:t>
            </a:r>
          </a:p>
          <a:p>
            <a:r>
              <a:rPr lang="fr-FR" sz="32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Türkiye</a:t>
            </a:r>
            <a:endParaRPr lang="en-KE" sz="3200" b="0">
              <a:solidFill>
                <a:srgbClr val="75B8E1"/>
              </a:solidFill>
              <a:latin typeface="Cabrion Light" panose="020B0503000000020004" pitchFamily="34" charset="77"/>
            </a:endParaRPr>
          </a:p>
          <a:p>
            <a:endParaRPr lang="fr-FR" sz="3200" b="0" dirty="0">
              <a:solidFill>
                <a:srgbClr val="75B8E1"/>
              </a:solidFill>
              <a:latin typeface="Cabrion Light" panose="020B0503000000020004" pitchFamily="34" charset="77"/>
            </a:endParaRPr>
          </a:p>
        </p:txBody>
      </p:sp>
      <p:sp>
        <p:nvSpPr>
          <p:cNvPr id="24" name="Trend 2021.">
            <a:extLst>
              <a:ext uri="{FF2B5EF4-FFF2-40B4-BE49-F238E27FC236}">
                <a16:creationId xmlns:a16="http://schemas.microsoft.com/office/drawing/2014/main" id="{555AF4A9-CF53-ACE4-7709-D2ED2736319C}"/>
              </a:ext>
            </a:extLst>
          </p:cNvPr>
          <p:cNvSpPr txBox="1"/>
          <p:nvPr/>
        </p:nvSpPr>
        <p:spPr>
          <a:xfrm>
            <a:off x="18666171" y="9908671"/>
            <a:ext cx="3834616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fr-FR" sz="3200" dirty="0">
                <a:solidFill>
                  <a:srgbClr val="75B8E1"/>
                </a:solidFill>
                <a:latin typeface="Cabrion Light" panose="020B0503000000020004" pitchFamily="34" charset="77"/>
              </a:rPr>
              <a:t>Mr. Lim Jian YI</a:t>
            </a:r>
            <a:r>
              <a:rPr lang="fr-FR" sz="32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32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Think</a:t>
            </a:r>
            <a:r>
              <a:rPr lang="fr-FR" sz="32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City</a:t>
            </a:r>
          </a:p>
          <a:p>
            <a:r>
              <a:rPr lang="fr-FR" sz="32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Malaysia</a:t>
            </a:r>
            <a:endParaRPr lang="en-KE" sz="3200" b="0">
              <a:solidFill>
                <a:srgbClr val="75B8E1"/>
              </a:solidFill>
              <a:latin typeface="Cabrion Light" panose="020B0503000000020004" pitchFamily="34" charset="77"/>
            </a:endParaRPr>
          </a:p>
          <a:p>
            <a:endParaRPr lang="fr-FR" sz="3200" b="0" dirty="0">
              <a:solidFill>
                <a:srgbClr val="75B8E1"/>
              </a:solidFill>
              <a:latin typeface="Cabrion Light" panose="020B05030000000200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3095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697EBCD3-5AD4-5287-9DE0-4870C201E4F6}"/>
              </a:ext>
            </a:extLst>
          </p:cNvPr>
          <p:cNvSpPr/>
          <p:nvPr/>
        </p:nvSpPr>
        <p:spPr>
          <a:xfrm>
            <a:off x="16434810" y="6159147"/>
            <a:ext cx="2315447" cy="197820"/>
          </a:xfrm>
          <a:prstGeom prst="rect">
            <a:avLst/>
          </a:prstGeom>
          <a:solidFill>
            <a:srgbClr val="75B8E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Trend 2021.">
            <a:extLst>
              <a:ext uri="{FF2B5EF4-FFF2-40B4-BE49-F238E27FC236}">
                <a16:creationId xmlns:a16="http://schemas.microsoft.com/office/drawing/2014/main" id="{4BE1B251-CCB4-80F8-8C48-AFF3C74D3AC7}"/>
              </a:ext>
            </a:extLst>
          </p:cNvPr>
          <p:cNvSpPr txBox="1"/>
          <p:nvPr/>
        </p:nvSpPr>
        <p:spPr>
          <a:xfrm>
            <a:off x="12577012" y="6441925"/>
            <a:ext cx="10308409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fr-FR" sz="4800" dirty="0">
                <a:solidFill>
                  <a:srgbClr val="75B8E1"/>
                </a:solidFill>
                <a:latin typeface="Cabrion Light" panose="020B0503000000020004" pitchFamily="34" charset="77"/>
              </a:rPr>
              <a:t>Hon. Ms. Fatma </a:t>
            </a:r>
            <a:r>
              <a:rPr lang="fr-FR" sz="48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Varank</a:t>
            </a:r>
            <a:r>
              <a:rPr lang="fr-FR" sz="48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</a:p>
          <a:p>
            <a:r>
              <a:rPr lang="fr-FR" sz="48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Deputy</a:t>
            </a:r>
            <a:r>
              <a:rPr lang="fr-FR" sz="48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8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Minister</a:t>
            </a:r>
            <a:r>
              <a:rPr lang="fr-FR" sz="48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for the Ministry of </a:t>
            </a:r>
            <a:r>
              <a:rPr lang="fr-FR" sz="48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Environment</a:t>
            </a:r>
            <a:r>
              <a:rPr lang="fr-FR" sz="48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, </a:t>
            </a:r>
          </a:p>
          <a:p>
            <a:r>
              <a:rPr lang="fr-FR" sz="48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Urbanisation and </a:t>
            </a:r>
            <a:r>
              <a:rPr lang="fr-FR" sz="48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Climate</a:t>
            </a:r>
            <a:r>
              <a:rPr lang="fr-FR" sz="48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Change</a:t>
            </a:r>
          </a:p>
          <a:p>
            <a:r>
              <a:rPr lang="fr-FR" sz="48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Türkiye</a:t>
            </a:r>
          </a:p>
        </p:txBody>
      </p:sp>
      <p:pic>
        <p:nvPicPr>
          <p:cNvPr id="11" name="Graphic 3">
            <a:extLst>
              <a:ext uri="{FF2B5EF4-FFF2-40B4-BE49-F238E27FC236}">
                <a16:creationId xmlns:a16="http://schemas.microsoft.com/office/drawing/2014/main" id="{47BC108A-5843-46DE-E362-2736B886F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32067" y="11503699"/>
            <a:ext cx="3050162" cy="1155851"/>
          </a:xfrm>
          <a:prstGeom prst="rect">
            <a:avLst/>
          </a:prstGeom>
        </p:spPr>
      </p:pic>
      <p:pic>
        <p:nvPicPr>
          <p:cNvPr id="12" name="Graphic 10">
            <a:extLst>
              <a:ext uri="{FF2B5EF4-FFF2-40B4-BE49-F238E27FC236}">
                <a16:creationId xmlns:a16="http://schemas.microsoft.com/office/drawing/2014/main" id="{87B85B80-165F-F1F6-B5D4-FC5CAC909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5820" y="11503699"/>
            <a:ext cx="4334439" cy="770567"/>
          </a:xfrm>
          <a:prstGeom prst="rect">
            <a:avLst/>
          </a:prstGeom>
        </p:spPr>
      </p:pic>
      <p:pic>
        <p:nvPicPr>
          <p:cNvPr id="13" name="Graphic 13">
            <a:extLst>
              <a:ext uri="{FF2B5EF4-FFF2-40B4-BE49-F238E27FC236}">
                <a16:creationId xmlns:a16="http://schemas.microsoft.com/office/drawing/2014/main" id="{CA591BBB-4836-FB91-436D-5085631053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18632" y="10668918"/>
            <a:ext cx="2215380" cy="1669562"/>
          </a:xfrm>
          <a:prstGeom prst="rect">
            <a:avLst/>
          </a:prstGeom>
        </p:spPr>
      </p:pic>
      <p:sp>
        <p:nvSpPr>
          <p:cNvPr id="4" name="Trend 2021.">
            <a:extLst>
              <a:ext uri="{FF2B5EF4-FFF2-40B4-BE49-F238E27FC236}">
                <a16:creationId xmlns:a16="http://schemas.microsoft.com/office/drawing/2014/main" id="{A3BCD897-E504-082F-C2B6-81081C9BEDB2}"/>
              </a:ext>
            </a:extLst>
          </p:cNvPr>
          <p:cNvSpPr txBox="1"/>
          <p:nvPr/>
        </p:nvSpPr>
        <p:spPr>
          <a:xfrm>
            <a:off x="9766719" y="3487171"/>
            <a:ext cx="1565162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US" sz="8000" dirty="0">
                <a:solidFill>
                  <a:srgbClr val="619AC9"/>
                </a:solidFill>
              </a:rPr>
              <a:t>Roundtable 4</a:t>
            </a:r>
          </a:p>
          <a:p>
            <a:r>
              <a:rPr lang="fr-FR" sz="4000" dirty="0">
                <a:solidFill>
                  <a:srgbClr val="619AC9"/>
                </a:solidFill>
              </a:rPr>
              <a:t>Urban </a:t>
            </a:r>
            <a:r>
              <a:rPr lang="fr-FR" sz="4000" dirty="0" err="1">
                <a:solidFill>
                  <a:srgbClr val="619AC9"/>
                </a:solidFill>
              </a:rPr>
              <a:t>Regeneration</a:t>
            </a:r>
            <a:r>
              <a:rPr lang="fr-FR" sz="4000" dirty="0">
                <a:solidFill>
                  <a:srgbClr val="619AC9"/>
                </a:solidFill>
              </a:rPr>
              <a:t> for Social Value </a:t>
            </a:r>
            <a:r>
              <a:rPr lang="fr-FR" sz="4000" dirty="0" err="1">
                <a:solidFill>
                  <a:srgbClr val="619AC9"/>
                </a:solidFill>
              </a:rPr>
              <a:t>Creation</a:t>
            </a:r>
            <a:endParaRPr lang="en-KE" sz="4000" dirty="0">
              <a:solidFill>
                <a:srgbClr val="619AC9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D41AF4F-FC8B-9BD4-5B7E-8376D2C89A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81" y="2050965"/>
            <a:ext cx="10019898" cy="945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7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2C8A8BF-4478-39D4-1A39-442F96FFD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79" y="2286038"/>
            <a:ext cx="10520260" cy="9795586"/>
          </a:xfrm>
          <a:prstGeom prst="rect">
            <a:avLst/>
          </a:prstGeom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697EBCD3-5AD4-5287-9DE0-4870C201E4F6}"/>
              </a:ext>
            </a:extLst>
          </p:cNvPr>
          <p:cNvSpPr/>
          <p:nvPr/>
        </p:nvSpPr>
        <p:spPr>
          <a:xfrm>
            <a:off x="16434810" y="6159147"/>
            <a:ext cx="2315447" cy="197820"/>
          </a:xfrm>
          <a:prstGeom prst="rect">
            <a:avLst/>
          </a:prstGeom>
          <a:solidFill>
            <a:srgbClr val="75B8E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Trend 2021.">
            <a:extLst>
              <a:ext uri="{FF2B5EF4-FFF2-40B4-BE49-F238E27FC236}">
                <a16:creationId xmlns:a16="http://schemas.microsoft.com/office/drawing/2014/main" id="{4BE1B251-CCB4-80F8-8C48-AFF3C74D3AC7}"/>
              </a:ext>
            </a:extLst>
          </p:cNvPr>
          <p:cNvSpPr txBox="1"/>
          <p:nvPr/>
        </p:nvSpPr>
        <p:spPr>
          <a:xfrm>
            <a:off x="12577012" y="6811257"/>
            <a:ext cx="10308409" cy="305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fr-FR" sz="4800" dirty="0">
                <a:solidFill>
                  <a:srgbClr val="75B8E1"/>
                </a:solidFill>
                <a:latin typeface="Cabrion Light" panose="020B0503000000020004" pitchFamily="34" charset="77"/>
              </a:rPr>
              <a:t>Mr. </a:t>
            </a:r>
            <a:r>
              <a:rPr lang="fr-FR" sz="48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Ömer</a:t>
            </a:r>
            <a:r>
              <a:rPr lang="fr-FR" sz="480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8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Bulut</a:t>
            </a:r>
            <a:endParaRPr lang="fr-FR" sz="4800" dirty="0">
              <a:solidFill>
                <a:srgbClr val="75B8E1"/>
              </a:solidFill>
              <a:latin typeface="Cabrion Light" panose="020B0503000000020004" pitchFamily="34" charset="77"/>
            </a:endParaRPr>
          </a:p>
          <a:p>
            <a:r>
              <a:rPr lang="fr-FR" sz="48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Mass </a:t>
            </a:r>
            <a:r>
              <a:rPr lang="fr-FR" sz="48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Housing</a:t>
            </a:r>
            <a:r>
              <a:rPr lang="fr-FR" sz="48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8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Development</a:t>
            </a:r>
            <a:r>
              <a:rPr lang="fr-FR" sz="48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Administration (TOKI)</a:t>
            </a:r>
          </a:p>
          <a:p>
            <a:r>
              <a:rPr lang="fr-FR" sz="48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Türkiye</a:t>
            </a:r>
            <a:endParaRPr lang="fr-FR" sz="4800" dirty="0">
              <a:solidFill>
                <a:srgbClr val="75B8E1"/>
              </a:solidFill>
              <a:latin typeface="Cabrion Light" panose="020B0503000000020004" pitchFamily="34" charset="77"/>
            </a:endParaRPr>
          </a:p>
        </p:txBody>
      </p:sp>
      <p:pic>
        <p:nvPicPr>
          <p:cNvPr id="11" name="Graphic 3">
            <a:extLst>
              <a:ext uri="{FF2B5EF4-FFF2-40B4-BE49-F238E27FC236}">
                <a16:creationId xmlns:a16="http://schemas.microsoft.com/office/drawing/2014/main" id="{47BC108A-5843-46DE-E362-2736B886F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032067" y="11503699"/>
            <a:ext cx="3050162" cy="1155851"/>
          </a:xfrm>
          <a:prstGeom prst="rect">
            <a:avLst/>
          </a:prstGeom>
        </p:spPr>
      </p:pic>
      <p:pic>
        <p:nvPicPr>
          <p:cNvPr id="12" name="Graphic 10">
            <a:extLst>
              <a:ext uri="{FF2B5EF4-FFF2-40B4-BE49-F238E27FC236}">
                <a16:creationId xmlns:a16="http://schemas.microsoft.com/office/drawing/2014/main" id="{87B85B80-165F-F1F6-B5D4-FC5CAC909C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15820" y="11503699"/>
            <a:ext cx="4334439" cy="770567"/>
          </a:xfrm>
          <a:prstGeom prst="rect">
            <a:avLst/>
          </a:prstGeom>
        </p:spPr>
      </p:pic>
      <p:pic>
        <p:nvPicPr>
          <p:cNvPr id="13" name="Graphic 13">
            <a:extLst>
              <a:ext uri="{FF2B5EF4-FFF2-40B4-BE49-F238E27FC236}">
                <a16:creationId xmlns:a16="http://schemas.microsoft.com/office/drawing/2014/main" id="{CA591BBB-4836-FB91-436D-5085631053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18632" y="10668918"/>
            <a:ext cx="2215380" cy="1669562"/>
          </a:xfrm>
          <a:prstGeom prst="rect">
            <a:avLst/>
          </a:prstGeom>
        </p:spPr>
      </p:pic>
      <p:sp>
        <p:nvSpPr>
          <p:cNvPr id="4" name="Trend 2021.">
            <a:extLst>
              <a:ext uri="{FF2B5EF4-FFF2-40B4-BE49-F238E27FC236}">
                <a16:creationId xmlns:a16="http://schemas.microsoft.com/office/drawing/2014/main" id="{A3BCD897-E504-082F-C2B6-81081C9BEDB2}"/>
              </a:ext>
            </a:extLst>
          </p:cNvPr>
          <p:cNvSpPr txBox="1"/>
          <p:nvPr/>
        </p:nvSpPr>
        <p:spPr>
          <a:xfrm>
            <a:off x="9766719" y="3487171"/>
            <a:ext cx="1565162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US" sz="8000" dirty="0">
                <a:solidFill>
                  <a:srgbClr val="619AC9"/>
                </a:solidFill>
              </a:rPr>
              <a:t>Roundtable 4</a:t>
            </a:r>
          </a:p>
          <a:p>
            <a:r>
              <a:rPr lang="fr-FR" sz="4000" dirty="0">
                <a:solidFill>
                  <a:srgbClr val="619AC9"/>
                </a:solidFill>
              </a:rPr>
              <a:t>Urban </a:t>
            </a:r>
            <a:r>
              <a:rPr lang="fr-FR" sz="4000" dirty="0" err="1">
                <a:solidFill>
                  <a:srgbClr val="619AC9"/>
                </a:solidFill>
              </a:rPr>
              <a:t>Regeneration</a:t>
            </a:r>
            <a:r>
              <a:rPr lang="fr-FR" sz="4000" dirty="0">
                <a:solidFill>
                  <a:srgbClr val="619AC9"/>
                </a:solidFill>
              </a:rPr>
              <a:t> for Social Value </a:t>
            </a:r>
            <a:r>
              <a:rPr lang="fr-FR" sz="4000" dirty="0" err="1">
                <a:solidFill>
                  <a:srgbClr val="619AC9"/>
                </a:solidFill>
              </a:rPr>
              <a:t>Creation</a:t>
            </a:r>
            <a:endParaRPr lang="en-KE" sz="4000" dirty="0">
              <a:solidFill>
                <a:srgbClr val="619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personne, homme, complet&#10;&#10;Description générée automatiquement">
            <a:extLst>
              <a:ext uri="{FF2B5EF4-FFF2-40B4-BE49-F238E27FC236}">
                <a16:creationId xmlns:a16="http://schemas.microsoft.com/office/drawing/2014/main" id="{F0DC964E-37EB-7771-9D64-A84A68D7E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2" y="1780170"/>
            <a:ext cx="10686563" cy="9754009"/>
          </a:xfrm>
          <a:prstGeom prst="rect">
            <a:avLst/>
          </a:prstGeom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697EBCD3-5AD4-5287-9DE0-4870C201E4F6}"/>
              </a:ext>
            </a:extLst>
          </p:cNvPr>
          <p:cNvSpPr/>
          <p:nvPr/>
        </p:nvSpPr>
        <p:spPr>
          <a:xfrm>
            <a:off x="16434810" y="6159147"/>
            <a:ext cx="2315447" cy="197820"/>
          </a:xfrm>
          <a:prstGeom prst="rect">
            <a:avLst/>
          </a:prstGeom>
          <a:solidFill>
            <a:srgbClr val="75B8E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Trend 2021.">
            <a:extLst>
              <a:ext uri="{FF2B5EF4-FFF2-40B4-BE49-F238E27FC236}">
                <a16:creationId xmlns:a16="http://schemas.microsoft.com/office/drawing/2014/main" id="{4BE1B251-CCB4-80F8-8C48-AFF3C74D3AC7}"/>
              </a:ext>
            </a:extLst>
          </p:cNvPr>
          <p:cNvSpPr txBox="1"/>
          <p:nvPr/>
        </p:nvSpPr>
        <p:spPr>
          <a:xfrm>
            <a:off x="12577012" y="7180589"/>
            <a:ext cx="10308409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fr-FR" sz="4800" dirty="0">
                <a:solidFill>
                  <a:srgbClr val="75B8E1"/>
                </a:solidFill>
                <a:latin typeface="Cabrion Light" panose="020B0503000000020004" pitchFamily="34" charset="77"/>
              </a:rPr>
              <a:t>Mr. Abdelouahed </a:t>
            </a:r>
            <a:r>
              <a:rPr lang="fr-FR" sz="480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Fikrat</a:t>
            </a:r>
            <a:r>
              <a:rPr lang="fr-FR" sz="4800" dirty="0">
                <a:solidFill>
                  <a:srgbClr val="75B8E1"/>
                </a:solidFill>
                <a:latin typeface="Cabrion Light" panose="020B0503000000020004" pitchFamily="34" charset="77"/>
              </a:rPr>
              <a:t>, </a:t>
            </a:r>
            <a:r>
              <a:rPr lang="fr-FR" sz="48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Founder</a:t>
            </a:r>
            <a:r>
              <a:rPr lang="fr-FR" sz="48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and manager of the </a:t>
            </a:r>
            <a:r>
              <a:rPr lang="fr-FR" sz="48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Integral</a:t>
            </a:r>
            <a:r>
              <a:rPr lang="fr-FR" sz="48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</a:t>
            </a:r>
            <a:r>
              <a:rPr lang="fr-FR" sz="48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Advice</a:t>
            </a:r>
            <a:r>
              <a:rPr lang="fr-FR" sz="48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 Sarl </a:t>
            </a:r>
            <a:r>
              <a:rPr lang="fr-FR" sz="4800" b="0" dirty="0" err="1">
                <a:solidFill>
                  <a:srgbClr val="75B8E1"/>
                </a:solidFill>
                <a:latin typeface="Cabrion Light" panose="020B0503000000020004" pitchFamily="34" charset="77"/>
              </a:rPr>
              <a:t>company</a:t>
            </a:r>
            <a:r>
              <a:rPr lang="fr-FR" sz="4800" b="0" dirty="0">
                <a:solidFill>
                  <a:srgbClr val="75B8E1"/>
                </a:solidFill>
                <a:latin typeface="Cabrion Light" panose="020B0503000000020004" pitchFamily="34" charset="77"/>
              </a:rPr>
              <a:t>, Morocco</a:t>
            </a:r>
          </a:p>
        </p:txBody>
      </p:sp>
      <p:pic>
        <p:nvPicPr>
          <p:cNvPr id="11" name="Graphic 3">
            <a:extLst>
              <a:ext uri="{FF2B5EF4-FFF2-40B4-BE49-F238E27FC236}">
                <a16:creationId xmlns:a16="http://schemas.microsoft.com/office/drawing/2014/main" id="{47BC108A-5843-46DE-E362-2736B886F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032067" y="11503699"/>
            <a:ext cx="3050162" cy="1155851"/>
          </a:xfrm>
          <a:prstGeom prst="rect">
            <a:avLst/>
          </a:prstGeom>
        </p:spPr>
      </p:pic>
      <p:pic>
        <p:nvPicPr>
          <p:cNvPr id="12" name="Graphic 10">
            <a:extLst>
              <a:ext uri="{FF2B5EF4-FFF2-40B4-BE49-F238E27FC236}">
                <a16:creationId xmlns:a16="http://schemas.microsoft.com/office/drawing/2014/main" id="{87B85B80-165F-F1F6-B5D4-FC5CAC909C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15820" y="11503699"/>
            <a:ext cx="4334439" cy="770567"/>
          </a:xfrm>
          <a:prstGeom prst="rect">
            <a:avLst/>
          </a:prstGeom>
        </p:spPr>
      </p:pic>
      <p:pic>
        <p:nvPicPr>
          <p:cNvPr id="13" name="Graphic 13">
            <a:extLst>
              <a:ext uri="{FF2B5EF4-FFF2-40B4-BE49-F238E27FC236}">
                <a16:creationId xmlns:a16="http://schemas.microsoft.com/office/drawing/2014/main" id="{CA591BBB-4836-FB91-436D-5085631053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18632" y="10668918"/>
            <a:ext cx="2215380" cy="1669562"/>
          </a:xfrm>
          <a:prstGeom prst="rect">
            <a:avLst/>
          </a:prstGeom>
        </p:spPr>
      </p:pic>
      <p:sp>
        <p:nvSpPr>
          <p:cNvPr id="4" name="Trend 2021.">
            <a:extLst>
              <a:ext uri="{FF2B5EF4-FFF2-40B4-BE49-F238E27FC236}">
                <a16:creationId xmlns:a16="http://schemas.microsoft.com/office/drawing/2014/main" id="{A3BCD897-E504-082F-C2B6-81081C9BEDB2}"/>
              </a:ext>
            </a:extLst>
          </p:cNvPr>
          <p:cNvSpPr txBox="1"/>
          <p:nvPr/>
        </p:nvSpPr>
        <p:spPr>
          <a:xfrm>
            <a:off x="9766719" y="3487171"/>
            <a:ext cx="1565162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US" sz="8000" dirty="0">
                <a:solidFill>
                  <a:srgbClr val="619AC9"/>
                </a:solidFill>
              </a:rPr>
              <a:t>Roundtable 4</a:t>
            </a:r>
          </a:p>
          <a:p>
            <a:r>
              <a:rPr lang="fr-FR" sz="4000" dirty="0">
                <a:solidFill>
                  <a:srgbClr val="619AC9"/>
                </a:solidFill>
              </a:rPr>
              <a:t>Urban </a:t>
            </a:r>
            <a:r>
              <a:rPr lang="fr-FR" sz="4000" dirty="0" err="1">
                <a:solidFill>
                  <a:srgbClr val="619AC9"/>
                </a:solidFill>
              </a:rPr>
              <a:t>Regeneration</a:t>
            </a:r>
            <a:r>
              <a:rPr lang="fr-FR" sz="4000" dirty="0">
                <a:solidFill>
                  <a:srgbClr val="619AC9"/>
                </a:solidFill>
              </a:rPr>
              <a:t> for Social Value </a:t>
            </a:r>
            <a:r>
              <a:rPr lang="fr-FR" sz="4000" dirty="0" err="1">
                <a:solidFill>
                  <a:srgbClr val="619AC9"/>
                </a:solidFill>
              </a:rPr>
              <a:t>Creation</a:t>
            </a:r>
            <a:endParaRPr lang="en-KE" sz="4000" dirty="0">
              <a:solidFill>
                <a:srgbClr val="619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6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 animBg="1"/>
    </p:bldLst>
  </p:timing>
</p:sld>
</file>

<file path=ppt/theme/theme1.xml><?xml version="1.0" encoding="utf-8"?>
<a:theme xmlns:a="http://schemas.openxmlformats.org/drawingml/2006/main" name="Master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FDD66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6517</TotalTime>
  <Words>668</Words>
  <Application>Microsoft Macintosh PowerPoint</Application>
  <PresentationFormat>Personnalisé</PresentationFormat>
  <Paragraphs>98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Cabrion Light</vt:lpstr>
      <vt:lpstr>Calibri</vt:lpstr>
      <vt:lpstr>Helvetica Neue</vt:lpstr>
      <vt:lpstr>Master Cover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263</cp:revision>
  <dcterms:modified xsi:type="dcterms:W3CDTF">2022-10-03T05:34:04Z</dcterms:modified>
</cp:coreProperties>
</file>