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0"/>
  </p:notesMasterIdLst>
  <p:sldIdLst>
    <p:sldId id="256" r:id="rId5"/>
    <p:sldId id="257" r:id="rId6"/>
    <p:sldId id="263" r:id="rId7"/>
    <p:sldId id="270" r:id="rId8"/>
    <p:sldId id="269" r:id="rId9"/>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ar (Affliate)" initials="SD(" lastIdx="2" clrIdx="0">
    <p:extLst>
      <p:ext uri="{19B8F6BF-5375-455C-9EA6-DF929625EA0E}">
        <p15:presenceInfo xmlns:p15="http://schemas.microsoft.com/office/powerpoint/2012/main" userId="S::sarah.dar@un.org::5e6a49c7-a5c3-40b9-99dd-716d25898b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B1B0"/>
    <a:srgbClr val="F3A47F"/>
    <a:srgbClr val="2BA1A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1F614F-564E-4E86-B688-016D7DCAC26A}" v="1" dt="2021-11-08T10:37:56.6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p:restoredTop sz="94694"/>
  </p:normalViewPr>
  <p:slideViewPr>
    <p:cSldViewPr snapToGrid="0" snapToObjects="1">
      <p:cViewPr varScale="1">
        <p:scale>
          <a:sx n="107" d="100"/>
          <a:sy n="107" d="100"/>
        </p:scale>
        <p:origin x="782" y="8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nah Price" userId="a8d69d6d-7896-42e0-9fc2-1f07784a09a4" providerId="ADAL" clId="{631F614F-564E-4E86-B688-016D7DCAC26A}"/>
    <pc:docChg chg="modSld">
      <pc:chgData name="Susannah Price" userId="a8d69d6d-7896-42e0-9fc2-1f07784a09a4" providerId="ADAL" clId="{631F614F-564E-4E86-B688-016D7DCAC26A}" dt="2021-11-08T10:38:44.180" v="203" actId="14100"/>
      <pc:docMkLst>
        <pc:docMk/>
      </pc:docMkLst>
      <pc:sldChg chg="modSp mod">
        <pc:chgData name="Susannah Price" userId="a8d69d6d-7896-42e0-9fc2-1f07784a09a4" providerId="ADAL" clId="{631F614F-564E-4E86-B688-016D7DCAC26A}" dt="2021-11-02T10:55:33.645" v="7" actId="20577"/>
        <pc:sldMkLst>
          <pc:docMk/>
          <pc:sldMk cId="571418798" sldId="257"/>
        </pc:sldMkLst>
        <pc:spChg chg="mod">
          <ac:chgData name="Susannah Price" userId="a8d69d6d-7896-42e0-9fc2-1f07784a09a4" providerId="ADAL" clId="{631F614F-564E-4E86-B688-016D7DCAC26A}" dt="2021-11-02T10:55:33.645" v="7" actId="20577"/>
          <ac:spMkLst>
            <pc:docMk/>
            <pc:sldMk cId="571418798" sldId="257"/>
            <ac:spMk id="7" creationId="{D8FA7FBC-595C-4133-B491-83C9D7224C6A}"/>
          </ac:spMkLst>
        </pc:spChg>
      </pc:sldChg>
      <pc:sldChg chg="modSp mod">
        <pc:chgData name="Susannah Price" userId="a8d69d6d-7896-42e0-9fc2-1f07784a09a4" providerId="ADAL" clId="{631F614F-564E-4E86-B688-016D7DCAC26A}" dt="2021-11-08T10:37:06.001" v="70" actId="20577"/>
        <pc:sldMkLst>
          <pc:docMk/>
          <pc:sldMk cId="1835989022" sldId="263"/>
        </pc:sldMkLst>
        <pc:spChg chg="mod">
          <ac:chgData name="Susannah Price" userId="a8d69d6d-7896-42e0-9fc2-1f07784a09a4" providerId="ADAL" clId="{631F614F-564E-4E86-B688-016D7DCAC26A}" dt="2021-11-08T10:37:06.001" v="70" actId="20577"/>
          <ac:spMkLst>
            <pc:docMk/>
            <pc:sldMk cId="1835989022" sldId="263"/>
            <ac:spMk id="7" creationId="{D8FA7FBC-595C-4133-B491-83C9D7224C6A}"/>
          </ac:spMkLst>
        </pc:spChg>
      </pc:sldChg>
      <pc:sldChg chg="modSp mod">
        <pc:chgData name="Susannah Price" userId="a8d69d6d-7896-42e0-9fc2-1f07784a09a4" providerId="ADAL" clId="{631F614F-564E-4E86-B688-016D7DCAC26A}" dt="2021-11-08T10:38:44.180" v="203" actId="14100"/>
        <pc:sldMkLst>
          <pc:docMk/>
          <pc:sldMk cId="2360101257" sldId="270"/>
        </pc:sldMkLst>
        <pc:spChg chg="mod">
          <ac:chgData name="Susannah Price" userId="a8d69d6d-7896-42e0-9fc2-1f07784a09a4" providerId="ADAL" clId="{631F614F-564E-4E86-B688-016D7DCAC26A}" dt="2021-11-08T10:38:44.180" v="203" actId="14100"/>
          <ac:spMkLst>
            <pc:docMk/>
            <pc:sldMk cId="2360101257" sldId="270"/>
            <ac:spMk id="7" creationId="{D8FA7FBC-595C-4133-B491-83C9D7224C6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B444ED-3873-8A46-8F68-3575184F10E5}" type="datetimeFigureOut">
              <a:rPr lang="en-US" smtClean="0"/>
              <a:t>11/8/2021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47916F2-1375-114A-80B0-C70E8956BACB}" type="slidenum">
              <a:rPr lang="en-US" smtClean="0"/>
              <a:t>‹#›</a:t>
            </a:fld>
            <a:endParaRPr lang="en-US"/>
          </a:p>
        </p:txBody>
      </p:sp>
    </p:spTree>
    <p:extLst>
      <p:ext uri="{BB962C8B-B14F-4D97-AF65-F5344CB8AC3E}">
        <p14:creationId xmlns:p14="http://schemas.microsoft.com/office/powerpoint/2010/main" val="13693599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Last year - </a:t>
            </a:r>
            <a:r>
              <a:rPr lang="en-US" sz="1200" dirty="0"/>
              <a:t>69 events celebrated globally in 42 countries and 58 cities – nearly 5000 participated in person and online</a:t>
            </a:r>
          </a:p>
          <a:p>
            <a:endParaRPr lang="en-US" dirty="0"/>
          </a:p>
        </p:txBody>
      </p:sp>
      <p:sp>
        <p:nvSpPr>
          <p:cNvPr id="4" name="Slide Number Placeholder 3"/>
          <p:cNvSpPr>
            <a:spLocks noGrp="1"/>
          </p:cNvSpPr>
          <p:nvPr>
            <p:ph type="sldNum" sz="quarter" idx="5"/>
          </p:nvPr>
        </p:nvSpPr>
        <p:spPr/>
        <p:txBody>
          <a:bodyPr/>
          <a:lstStyle/>
          <a:p>
            <a:fld id="{947916F2-1375-114A-80B0-C70E8956BACB}" type="slidenum">
              <a:rPr lang="en-US" smtClean="0"/>
              <a:t>2</a:t>
            </a:fld>
            <a:endParaRPr lang="en-US"/>
          </a:p>
        </p:txBody>
      </p:sp>
    </p:spTree>
    <p:extLst>
      <p:ext uri="{BB962C8B-B14F-4D97-AF65-F5344CB8AC3E}">
        <p14:creationId xmlns:p14="http://schemas.microsoft.com/office/powerpoint/2010/main" val="3553419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7916F2-1375-114A-80B0-C70E8956BACB}" type="slidenum">
              <a:rPr lang="en-US" smtClean="0"/>
              <a:t>4</a:t>
            </a:fld>
            <a:endParaRPr lang="en-US"/>
          </a:p>
        </p:txBody>
      </p:sp>
    </p:spTree>
    <p:extLst>
      <p:ext uri="{BB962C8B-B14F-4D97-AF65-F5344CB8AC3E}">
        <p14:creationId xmlns:p14="http://schemas.microsoft.com/office/powerpoint/2010/main" val="32895429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3F95C9EE-5A62-E847-A8D0-F652350A9DA1}" type="datetimeFigureOut">
              <a:rPr lang="en-US" smtClean="0"/>
              <a:t>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4422B-DDDD-7E43-927F-CE4DE6976D73}" type="slidenum">
              <a:rPr lang="en-US" smtClean="0"/>
              <a:t>‹#›</a:t>
            </a:fld>
            <a:endParaRPr lang="en-US"/>
          </a:p>
        </p:txBody>
      </p:sp>
      <p:pic>
        <p:nvPicPr>
          <p:cNvPr id="10" name="Picture 9" descr="A picture containing waterfall chart&#10;&#10;Description automatically generated">
            <a:extLst>
              <a:ext uri="{FF2B5EF4-FFF2-40B4-BE49-F238E27FC236}">
                <a16:creationId xmlns:a16="http://schemas.microsoft.com/office/drawing/2014/main" id="{EADC7575-FEA9-2843-B7EB-7B0059C83627}"/>
              </a:ext>
            </a:extLst>
          </p:cNvPr>
          <p:cNvPicPr>
            <a:picLocks noChangeAspect="1"/>
          </p:cNvPicPr>
          <p:nvPr userDrawn="1"/>
        </p:nvPicPr>
        <p:blipFill>
          <a:blip r:embed="rId2"/>
          <a:stretch>
            <a:fillRect/>
          </a:stretch>
        </p:blipFill>
        <p:spPr>
          <a:xfrm>
            <a:off x="0" y="0"/>
            <a:ext cx="9144000" cy="5143500"/>
          </a:xfrm>
          <a:prstGeom prst="rect">
            <a:avLst/>
          </a:prstGeom>
        </p:spPr>
      </p:pic>
      <p:pic>
        <p:nvPicPr>
          <p:cNvPr id="13" name="Picture 12" descr="Logo&#10;&#10;Description automatically generated">
            <a:extLst>
              <a:ext uri="{FF2B5EF4-FFF2-40B4-BE49-F238E27FC236}">
                <a16:creationId xmlns:a16="http://schemas.microsoft.com/office/drawing/2014/main" id="{5BF2D1E5-EE9B-9F4A-A303-5036FBAB1ADC}"/>
              </a:ext>
            </a:extLst>
          </p:cNvPr>
          <p:cNvPicPr>
            <a:picLocks noChangeAspect="1"/>
          </p:cNvPicPr>
          <p:nvPr userDrawn="1"/>
        </p:nvPicPr>
        <p:blipFill>
          <a:blip r:embed="rId3"/>
          <a:stretch>
            <a:fillRect/>
          </a:stretch>
        </p:blipFill>
        <p:spPr>
          <a:xfrm>
            <a:off x="239804" y="4229100"/>
            <a:ext cx="1104900" cy="718412"/>
          </a:xfrm>
          <a:prstGeom prst="rect">
            <a:avLst/>
          </a:prstGeom>
        </p:spPr>
      </p:pic>
      <p:pic>
        <p:nvPicPr>
          <p:cNvPr id="15" name="Picture 14" descr="Text&#10;&#10;Description automatically generated">
            <a:extLst>
              <a:ext uri="{FF2B5EF4-FFF2-40B4-BE49-F238E27FC236}">
                <a16:creationId xmlns:a16="http://schemas.microsoft.com/office/drawing/2014/main" id="{3AF2CB83-1B18-064F-AA51-3806B7ACC5B9}"/>
              </a:ext>
            </a:extLst>
          </p:cNvPr>
          <p:cNvPicPr>
            <a:picLocks noChangeAspect="1"/>
          </p:cNvPicPr>
          <p:nvPr userDrawn="1"/>
        </p:nvPicPr>
        <p:blipFill>
          <a:blip r:embed="rId4"/>
          <a:stretch>
            <a:fillRect/>
          </a:stretch>
        </p:blipFill>
        <p:spPr>
          <a:xfrm>
            <a:off x="1371600" y="4228468"/>
            <a:ext cx="1105871" cy="719044"/>
          </a:xfrm>
          <a:prstGeom prst="rect">
            <a:avLst/>
          </a:prstGeom>
        </p:spPr>
      </p:pic>
      <p:pic>
        <p:nvPicPr>
          <p:cNvPr id="16" name="Picture 15">
            <a:extLst>
              <a:ext uri="{FF2B5EF4-FFF2-40B4-BE49-F238E27FC236}">
                <a16:creationId xmlns:a16="http://schemas.microsoft.com/office/drawing/2014/main" id="{87BFEE70-87D3-1F4A-8964-2CC6BE2E9371}"/>
              </a:ext>
            </a:extLst>
          </p:cNvPr>
          <p:cNvPicPr>
            <a:picLocks noChangeAspect="1"/>
          </p:cNvPicPr>
          <p:nvPr userDrawn="1"/>
        </p:nvPicPr>
        <p:blipFill>
          <a:blip r:embed="rId5"/>
          <a:stretch>
            <a:fillRect/>
          </a:stretch>
        </p:blipFill>
        <p:spPr>
          <a:xfrm>
            <a:off x="7971905" y="4482009"/>
            <a:ext cx="844882" cy="345635"/>
          </a:xfrm>
          <a:prstGeom prst="rect">
            <a:avLst/>
          </a:prstGeom>
        </p:spPr>
      </p:pic>
      <p:pic>
        <p:nvPicPr>
          <p:cNvPr id="18" name="Picture 17" descr="Logo&#10;&#10;Description automatically generated">
            <a:extLst>
              <a:ext uri="{FF2B5EF4-FFF2-40B4-BE49-F238E27FC236}">
                <a16:creationId xmlns:a16="http://schemas.microsoft.com/office/drawing/2014/main" id="{0904D8DD-1E29-7E4A-AEEB-ACE20E2240E6}"/>
              </a:ext>
            </a:extLst>
          </p:cNvPr>
          <p:cNvPicPr>
            <a:picLocks noChangeAspect="1"/>
          </p:cNvPicPr>
          <p:nvPr userDrawn="1"/>
        </p:nvPicPr>
        <p:blipFill>
          <a:blip r:embed="rId6"/>
          <a:stretch>
            <a:fillRect/>
          </a:stretch>
        </p:blipFill>
        <p:spPr>
          <a:xfrm>
            <a:off x="7593711" y="351725"/>
            <a:ext cx="1223075" cy="292475"/>
          </a:xfrm>
          <a:prstGeom prst="rect">
            <a:avLst/>
          </a:prstGeom>
        </p:spPr>
      </p:pic>
    </p:spTree>
    <p:extLst>
      <p:ext uri="{BB962C8B-B14F-4D97-AF65-F5344CB8AC3E}">
        <p14:creationId xmlns:p14="http://schemas.microsoft.com/office/powerpoint/2010/main" val="101355500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F95C9EE-5A62-E847-A8D0-F652350A9DA1}" type="datetimeFigureOut">
              <a:rPr lang="en-US" smtClean="0"/>
              <a:t>11/8/2021</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334422B-DDDD-7E43-927F-CE4DE6976D73}" type="slidenum">
              <a:rPr lang="en-US" smtClean="0"/>
              <a:t>‹#›</a:t>
            </a:fld>
            <a:endParaRPr lang="en-US"/>
          </a:p>
        </p:txBody>
      </p:sp>
    </p:spTree>
    <p:extLst>
      <p:ext uri="{BB962C8B-B14F-4D97-AF65-F5344CB8AC3E}">
        <p14:creationId xmlns:p14="http://schemas.microsoft.com/office/powerpoint/2010/main" val="1031835544"/>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waterfall chart&#10;&#10;Description automatically generated">
            <a:extLst>
              <a:ext uri="{FF2B5EF4-FFF2-40B4-BE49-F238E27FC236}">
                <a16:creationId xmlns:a16="http://schemas.microsoft.com/office/drawing/2014/main" id="{F7B7D827-A43A-AE46-8158-AA9761895714}"/>
              </a:ext>
            </a:extLst>
          </p:cNvPr>
          <p:cNvPicPr>
            <a:picLocks noChangeAspect="1"/>
          </p:cNvPicPr>
          <p:nvPr/>
        </p:nvPicPr>
        <p:blipFill>
          <a:blip r:embed="rId2"/>
          <a:stretch>
            <a:fillRect/>
          </a:stretch>
        </p:blipFill>
        <p:spPr>
          <a:xfrm>
            <a:off x="0" y="0"/>
            <a:ext cx="9144000" cy="5143500"/>
          </a:xfrm>
          <a:prstGeom prst="rect">
            <a:avLst/>
          </a:prstGeom>
        </p:spPr>
      </p:pic>
      <p:pic>
        <p:nvPicPr>
          <p:cNvPr id="3" name="Picture 2" descr="Text&#10;&#10;Description automatically generated">
            <a:extLst>
              <a:ext uri="{FF2B5EF4-FFF2-40B4-BE49-F238E27FC236}">
                <a16:creationId xmlns:a16="http://schemas.microsoft.com/office/drawing/2014/main" id="{5790DFF2-1D1B-2D4B-89E6-5CB39DED43FD}"/>
              </a:ext>
            </a:extLst>
          </p:cNvPr>
          <p:cNvPicPr>
            <a:picLocks noChangeAspect="1"/>
          </p:cNvPicPr>
          <p:nvPr/>
        </p:nvPicPr>
        <p:blipFill>
          <a:blip r:embed="rId3"/>
          <a:stretch>
            <a:fillRect/>
          </a:stretch>
        </p:blipFill>
        <p:spPr>
          <a:xfrm>
            <a:off x="6580613" y="3188041"/>
            <a:ext cx="2493948" cy="1621579"/>
          </a:xfrm>
          <a:prstGeom prst="rect">
            <a:avLst/>
          </a:prstGeom>
        </p:spPr>
      </p:pic>
      <p:pic>
        <p:nvPicPr>
          <p:cNvPr id="5" name="Picture 4" descr="Logo&#10;&#10;Description automatically generated">
            <a:extLst>
              <a:ext uri="{FF2B5EF4-FFF2-40B4-BE49-F238E27FC236}">
                <a16:creationId xmlns:a16="http://schemas.microsoft.com/office/drawing/2014/main" id="{346F7861-F224-F149-9C85-A92AE72F6B07}"/>
              </a:ext>
            </a:extLst>
          </p:cNvPr>
          <p:cNvPicPr>
            <a:picLocks noChangeAspect="1"/>
          </p:cNvPicPr>
          <p:nvPr/>
        </p:nvPicPr>
        <p:blipFill>
          <a:blip r:embed="rId4"/>
          <a:stretch>
            <a:fillRect/>
          </a:stretch>
        </p:blipFill>
        <p:spPr>
          <a:xfrm>
            <a:off x="217527" y="3188041"/>
            <a:ext cx="2231649" cy="1451030"/>
          </a:xfrm>
          <a:prstGeom prst="rect">
            <a:avLst/>
          </a:prstGeom>
        </p:spPr>
      </p:pic>
      <p:pic>
        <p:nvPicPr>
          <p:cNvPr id="6" name="Picture 5">
            <a:extLst>
              <a:ext uri="{FF2B5EF4-FFF2-40B4-BE49-F238E27FC236}">
                <a16:creationId xmlns:a16="http://schemas.microsoft.com/office/drawing/2014/main" id="{3362F332-DDC3-014E-A499-5A5A164A9FB7}"/>
              </a:ext>
            </a:extLst>
          </p:cNvPr>
          <p:cNvPicPr>
            <a:picLocks noChangeAspect="1"/>
          </p:cNvPicPr>
          <p:nvPr/>
        </p:nvPicPr>
        <p:blipFill>
          <a:blip r:embed="rId5"/>
          <a:stretch>
            <a:fillRect/>
          </a:stretch>
        </p:blipFill>
        <p:spPr>
          <a:xfrm>
            <a:off x="2902550" y="357288"/>
            <a:ext cx="2776241" cy="2875393"/>
          </a:xfrm>
          <a:prstGeom prst="rect">
            <a:avLst/>
          </a:prstGeom>
        </p:spPr>
      </p:pic>
      <p:pic>
        <p:nvPicPr>
          <p:cNvPr id="15" name="Picture 14" descr="A picture containing shape&#10;&#10;Description automatically generated">
            <a:extLst>
              <a:ext uri="{FF2B5EF4-FFF2-40B4-BE49-F238E27FC236}">
                <a16:creationId xmlns:a16="http://schemas.microsoft.com/office/drawing/2014/main" id="{9FCDD8C4-B392-B244-A82A-B68055F8322E}"/>
              </a:ext>
            </a:extLst>
          </p:cNvPr>
          <p:cNvPicPr>
            <a:picLocks noChangeAspect="1"/>
          </p:cNvPicPr>
          <p:nvPr/>
        </p:nvPicPr>
        <p:blipFill>
          <a:blip r:embed="rId6"/>
          <a:stretch>
            <a:fillRect/>
          </a:stretch>
        </p:blipFill>
        <p:spPr>
          <a:xfrm>
            <a:off x="3232463" y="3615070"/>
            <a:ext cx="2123707" cy="1146042"/>
          </a:xfrm>
          <a:prstGeom prst="rect">
            <a:avLst/>
          </a:prstGeom>
        </p:spPr>
      </p:pic>
    </p:spTree>
    <p:extLst>
      <p:ext uri="{BB962C8B-B14F-4D97-AF65-F5344CB8AC3E}">
        <p14:creationId xmlns:p14="http://schemas.microsoft.com/office/powerpoint/2010/main" val="380795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8FA7FBC-595C-4133-B491-83C9D7224C6A}"/>
              </a:ext>
            </a:extLst>
          </p:cNvPr>
          <p:cNvSpPr txBox="1"/>
          <p:nvPr/>
        </p:nvSpPr>
        <p:spPr>
          <a:xfrm>
            <a:off x="164306" y="185738"/>
            <a:ext cx="8908256" cy="7386638"/>
          </a:xfrm>
          <a:prstGeom prst="rect">
            <a:avLst/>
          </a:prstGeom>
          <a:noFill/>
        </p:spPr>
        <p:txBody>
          <a:bodyPr wrap="square" rtlCol="0">
            <a:spAutoFit/>
          </a:bodyPr>
          <a:lstStyle/>
          <a:p>
            <a:pPr algn="ctr"/>
            <a:r>
              <a:rPr lang="en-US" sz="2400" b="1" dirty="0">
                <a:solidFill>
                  <a:srgbClr val="31B1B0"/>
                </a:solidFill>
              </a:rPr>
              <a:t>World Habitat Day (WHD) – Monday 4 October</a:t>
            </a:r>
          </a:p>
          <a:p>
            <a:pPr>
              <a:spcBef>
                <a:spcPts val="600"/>
              </a:spcBef>
            </a:pPr>
            <a:endParaRPr lang="en-US" sz="1600" dirty="0">
              <a:sym typeface="Wingdings" panose="05000000000000000000" pitchFamily="2" charset="2"/>
            </a:endParaRPr>
          </a:p>
          <a:p>
            <a:pPr>
              <a:spcBef>
                <a:spcPts val="600"/>
              </a:spcBef>
            </a:pPr>
            <a:r>
              <a:rPr lang="en-US" sz="1600" dirty="0">
                <a:sym typeface="Wingdings" panose="05000000000000000000" pitchFamily="2" charset="2"/>
              </a:rPr>
              <a:t>Theme is </a:t>
            </a:r>
            <a:r>
              <a:rPr lang="en-US" sz="1600" b="1" i="1" dirty="0">
                <a:sym typeface="Wingdings" panose="05000000000000000000" pitchFamily="2" charset="2"/>
              </a:rPr>
              <a:t>Accelerating urban action for a carbon-free world</a:t>
            </a:r>
            <a:r>
              <a:rPr lang="en-US" sz="1600" i="1" dirty="0">
                <a:sym typeface="Wingdings" panose="05000000000000000000" pitchFamily="2" charset="2"/>
              </a:rPr>
              <a:t>.</a:t>
            </a:r>
          </a:p>
          <a:p>
            <a:pPr>
              <a:spcBef>
                <a:spcPts val="600"/>
              </a:spcBef>
            </a:pPr>
            <a:r>
              <a:rPr lang="en-US" sz="1600" b="1" dirty="0"/>
              <a:t>Over 55 events </a:t>
            </a:r>
            <a:r>
              <a:rPr lang="en-US" sz="1600" dirty="0"/>
              <a:t>around the world – US, South Korea, Spain, Ghana, Kenya (Nakuru), Peru, Philippines </a:t>
            </a:r>
          </a:p>
          <a:p>
            <a:pPr>
              <a:spcBef>
                <a:spcPts val="600"/>
              </a:spcBef>
            </a:pPr>
            <a:r>
              <a:rPr lang="en-US" sz="1600" b="1" dirty="0"/>
              <a:t>Global Observance – Yaoundé, Cameroon </a:t>
            </a:r>
            <a:r>
              <a:rPr lang="en-US" sz="1600" dirty="0"/>
              <a:t>High visibility with a week of events</a:t>
            </a:r>
          </a:p>
          <a:p>
            <a:pPr>
              <a:spcBef>
                <a:spcPts val="600"/>
              </a:spcBef>
            </a:pPr>
            <a:r>
              <a:rPr lang="en-US" sz="1600" dirty="0"/>
              <a:t>Messages/speeches – First lady of Turkey, UN Secretary-General, AU, President of UN-Habitat Assembly, UNEP ED, Regional Goodwill Ambassador Blaise Matuidi,  UCLG President, Poland Minister, Nobel prize</a:t>
            </a:r>
          </a:p>
          <a:p>
            <a:pPr lvl="0"/>
            <a:endParaRPr lang="en-US" sz="1600" b="1" dirty="0">
              <a:sym typeface="Wingdings" panose="05000000000000000000" pitchFamily="2" charset="2"/>
            </a:endParaRPr>
          </a:p>
          <a:p>
            <a:pPr lvl="0"/>
            <a:r>
              <a:rPr lang="en-US" sz="1600" b="1" dirty="0">
                <a:sym typeface="Wingdings" panose="05000000000000000000" pitchFamily="2" charset="2"/>
              </a:rPr>
              <a:t>Four UN-Habitat Scroll of </a:t>
            </a:r>
            <a:r>
              <a:rPr lang="en-US" sz="1600" b="1" dirty="0" err="1">
                <a:sym typeface="Wingdings" panose="05000000000000000000" pitchFamily="2" charset="2"/>
              </a:rPr>
              <a:t>Honour</a:t>
            </a:r>
            <a:r>
              <a:rPr lang="en-US" sz="1600" b="1" dirty="0">
                <a:sym typeface="Wingdings" panose="05000000000000000000" pitchFamily="2" charset="2"/>
              </a:rPr>
              <a:t> award winners attended</a:t>
            </a:r>
          </a:p>
          <a:p>
            <a:pPr lvl="0"/>
            <a:r>
              <a:rPr lang="en-US" sz="1600" dirty="0">
                <a:sym typeface="Wingdings" panose="05000000000000000000" pitchFamily="2" charset="2"/>
              </a:rPr>
              <a:t>1. </a:t>
            </a:r>
            <a:r>
              <a:rPr lang="en-US" sz="1600" dirty="0"/>
              <a:t>New Urban Communities Authority (NUCA), Egypt – Minister </a:t>
            </a:r>
          </a:p>
          <a:p>
            <a:pPr lvl="0"/>
            <a:r>
              <a:rPr lang="en-US" sz="1600" dirty="0"/>
              <a:t>2. Shining Hope for Communities (SHOFCO) Kenya:       3.Baoji City, China (sent video)</a:t>
            </a:r>
          </a:p>
          <a:p>
            <a:pPr lvl="0"/>
            <a:r>
              <a:rPr lang="en-US" sz="1600" dirty="0"/>
              <a:t>4. Let’s do it World (LDIW), Estonia:                                   5. Ciudad </a:t>
            </a:r>
            <a:r>
              <a:rPr lang="en-US" sz="1600" dirty="0" err="1"/>
              <a:t>Emergente</a:t>
            </a:r>
            <a:r>
              <a:rPr lang="en-US" sz="1600" dirty="0"/>
              <a:t> (CEM), Chile</a:t>
            </a:r>
          </a:p>
          <a:p>
            <a:pPr>
              <a:spcBef>
                <a:spcPts val="600"/>
              </a:spcBef>
            </a:pPr>
            <a:r>
              <a:rPr lang="en-US" sz="1600" b="1" dirty="0"/>
              <a:t>FOUR Roundtables </a:t>
            </a:r>
            <a:r>
              <a:rPr lang="en-US" sz="1600" dirty="0"/>
              <a:t>on renewable resources, clean cities, mobility and planning, climate change financing </a:t>
            </a:r>
          </a:p>
          <a:p>
            <a:pPr lvl="0"/>
            <a:endParaRPr lang="en-US" sz="1600" b="1" dirty="0">
              <a:sym typeface="Wingdings" panose="05000000000000000000" pitchFamily="2" charset="2"/>
            </a:endParaRPr>
          </a:p>
          <a:p>
            <a:pPr>
              <a:spcBef>
                <a:spcPts val="600"/>
              </a:spcBef>
            </a:pPr>
            <a:endParaRPr lang="en-US" dirty="0"/>
          </a:p>
          <a:p>
            <a:endParaRPr lang="en-US" sz="2000" b="1" dirty="0">
              <a:solidFill>
                <a:srgbClr val="31B1B0"/>
              </a:solidFill>
            </a:endParaRPr>
          </a:p>
          <a:p>
            <a:pPr>
              <a:spcBef>
                <a:spcPts val="600"/>
              </a:spcBef>
            </a:pPr>
            <a:r>
              <a:rPr lang="en-US" b="1" i="1" dirty="0">
                <a:sym typeface="Wingdings" panose="05000000000000000000" pitchFamily="2" charset="2"/>
              </a:rPr>
              <a:t>                                  </a:t>
            </a:r>
            <a:endParaRPr lang="en-US" dirty="0">
              <a:sym typeface="Wingdings" panose="05000000000000000000" pitchFamily="2" charset="2"/>
            </a:endParaRPr>
          </a:p>
          <a:p>
            <a:pPr>
              <a:spcBef>
                <a:spcPts val="600"/>
              </a:spcBef>
            </a:pPr>
            <a:endParaRPr lang="en-US" b="1" dirty="0">
              <a:solidFill>
                <a:srgbClr val="31B1B0"/>
              </a:solidFill>
            </a:endParaRPr>
          </a:p>
          <a:p>
            <a:endParaRPr lang="en-US" sz="1600" b="1" dirty="0">
              <a:solidFill>
                <a:srgbClr val="31B1B0"/>
              </a:solidFill>
            </a:endParaRPr>
          </a:p>
          <a:p>
            <a:endParaRPr lang="en-US" b="1" dirty="0"/>
          </a:p>
          <a:p>
            <a:endParaRPr lang="en-US" b="1" dirty="0">
              <a:solidFill>
                <a:srgbClr val="31B1B0"/>
              </a:solidFill>
            </a:endParaRPr>
          </a:p>
          <a:p>
            <a:endParaRPr lang="en-US" b="1" dirty="0">
              <a:solidFill>
                <a:srgbClr val="31B1B0"/>
              </a:solidFill>
            </a:endParaRPr>
          </a:p>
          <a:p>
            <a:endParaRPr lang="en-US" dirty="0"/>
          </a:p>
          <a:p>
            <a:endParaRPr lang="en-GB" dirty="0">
              <a:latin typeface="Century Gothic" panose="020B0502020202020204" pitchFamily="34" charset="0"/>
            </a:endParaRPr>
          </a:p>
        </p:txBody>
      </p:sp>
    </p:spTree>
    <p:extLst>
      <p:ext uri="{BB962C8B-B14F-4D97-AF65-F5344CB8AC3E}">
        <p14:creationId xmlns:p14="http://schemas.microsoft.com/office/powerpoint/2010/main" val="571418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9648B1D-2DF0-4060-A6BB-772F3A8CA14B}"/>
              </a:ext>
            </a:extLst>
          </p:cNvPr>
          <p:cNvSpPr txBox="1"/>
          <p:nvPr/>
        </p:nvSpPr>
        <p:spPr>
          <a:xfrm>
            <a:off x="921843" y="512157"/>
            <a:ext cx="8529278" cy="523220"/>
          </a:xfrm>
          <a:prstGeom prst="rect">
            <a:avLst/>
          </a:prstGeom>
          <a:noFill/>
        </p:spPr>
        <p:txBody>
          <a:bodyPr wrap="square" rtlCol="0">
            <a:spAutoFit/>
          </a:bodyPr>
          <a:lstStyle/>
          <a:p>
            <a:r>
              <a:rPr lang="en-US" sz="2800" b="1">
                <a:solidFill>
                  <a:srgbClr val="31B1B0"/>
                </a:solidFill>
              </a:rPr>
              <a:t>World Cities Day (WCD) – Sunday 31 October</a:t>
            </a:r>
            <a:endParaRPr lang="en-US" sz="2800" b="1" dirty="0">
              <a:solidFill>
                <a:srgbClr val="31B1B0"/>
              </a:solidFill>
            </a:endParaRPr>
          </a:p>
        </p:txBody>
      </p:sp>
      <p:sp>
        <p:nvSpPr>
          <p:cNvPr id="7" name="TextBox 6">
            <a:extLst>
              <a:ext uri="{FF2B5EF4-FFF2-40B4-BE49-F238E27FC236}">
                <a16:creationId xmlns:a16="http://schemas.microsoft.com/office/drawing/2014/main" id="{D8FA7FBC-595C-4133-B491-83C9D7224C6A}"/>
              </a:ext>
            </a:extLst>
          </p:cNvPr>
          <p:cNvSpPr txBox="1"/>
          <p:nvPr/>
        </p:nvSpPr>
        <p:spPr>
          <a:xfrm>
            <a:off x="545567" y="935831"/>
            <a:ext cx="8226958" cy="4755148"/>
          </a:xfrm>
          <a:prstGeom prst="rect">
            <a:avLst/>
          </a:prstGeom>
          <a:noFill/>
        </p:spPr>
        <p:txBody>
          <a:bodyPr wrap="square" rtlCol="0">
            <a:spAutoFit/>
          </a:bodyPr>
          <a:lstStyle/>
          <a:p>
            <a:pPr>
              <a:spcBef>
                <a:spcPts val="600"/>
              </a:spcBef>
            </a:pPr>
            <a:r>
              <a:rPr lang="en-US" sz="1600" dirty="0">
                <a:sym typeface="Wingdings" panose="05000000000000000000" pitchFamily="2" charset="2"/>
              </a:rPr>
              <a:t>Overall theme - </a:t>
            </a:r>
            <a:r>
              <a:rPr lang="en-US" sz="1600" i="1" dirty="0">
                <a:sym typeface="Wingdings" panose="05000000000000000000" pitchFamily="2" charset="2"/>
              </a:rPr>
              <a:t>Better City, Better life </a:t>
            </a:r>
            <a:r>
              <a:rPr lang="en-US" sz="1600" dirty="0">
                <a:sym typeface="Wingdings" panose="05000000000000000000" pitchFamily="2" charset="2"/>
              </a:rPr>
              <a:t>sub-theme - </a:t>
            </a:r>
            <a:r>
              <a:rPr lang="en-US" sz="1600" b="1" i="1" dirty="0">
                <a:sym typeface="Wingdings" panose="05000000000000000000" pitchFamily="2" charset="2"/>
              </a:rPr>
              <a:t>Adapting Cities for Climate Resilience</a:t>
            </a:r>
            <a:r>
              <a:rPr lang="en-US" sz="1600" dirty="0">
                <a:sym typeface="Wingdings" panose="05000000000000000000" pitchFamily="2" charset="2"/>
              </a:rPr>
              <a:t>.</a:t>
            </a:r>
          </a:p>
          <a:p>
            <a:pPr>
              <a:spcBef>
                <a:spcPts val="600"/>
              </a:spcBef>
            </a:pPr>
            <a:r>
              <a:rPr lang="en-US" sz="1600" dirty="0">
                <a:sym typeface="Wingdings" panose="05000000000000000000" pitchFamily="2" charset="2"/>
              </a:rPr>
              <a:t>Nearly 50 events registered worldwide – Mexico, Benin, Netherlands, India, Kenya, Indonesia, Chile + film festival</a:t>
            </a:r>
          </a:p>
          <a:p>
            <a:pPr>
              <a:spcBef>
                <a:spcPts val="600"/>
              </a:spcBef>
            </a:pPr>
            <a:r>
              <a:rPr lang="en-US" sz="1600" dirty="0">
                <a:sym typeface="Wingdings" panose="05000000000000000000" pitchFamily="2" charset="2"/>
              </a:rPr>
              <a:t>Global Observance  - </a:t>
            </a:r>
            <a:r>
              <a:rPr lang="en-US" sz="1600" b="1" dirty="0">
                <a:sym typeface="Wingdings" panose="05000000000000000000" pitchFamily="2" charset="2"/>
              </a:rPr>
              <a:t>Luxor Egypt – </a:t>
            </a:r>
            <a:r>
              <a:rPr lang="en-US" sz="1600" dirty="0">
                <a:sym typeface="Wingdings" panose="05000000000000000000" pitchFamily="2" charset="2"/>
              </a:rPr>
              <a:t>first in Arab world. </a:t>
            </a:r>
          </a:p>
          <a:p>
            <a:pPr>
              <a:spcBef>
                <a:spcPts val="600"/>
              </a:spcBef>
            </a:pPr>
            <a:r>
              <a:rPr lang="en-US" sz="1600" dirty="0">
                <a:sym typeface="Wingdings" panose="05000000000000000000" pitchFamily="2" charset="2"/>
              </a:rPr>
              <a:t>Speeches/messages – Prime Minister and Ministers, SG, President of UNHA, League of Arab States, Chinese Minister and Shanghai Mayor (launch of Shanghai Manual) , SG’s special envoy on youth, WHO Director General, SG youth envoy, Kisumu Governor</a:t>
            </a:r>
          </a:p>
          <a:p>
            <a:pPr>
              <a:spcBef>
                <a:spcPts val="600"/>
              </a:spcBef>
            </a:pPr>
            <a:r>
              <a:rPr lang="en-US" sz="1600" b="1" dirty="0">
                <a:sym typeface="Wingdings" panose="05000000000000000000" pitchFamily="2" charset="2"/>
              </a:rPr>
              <a:t>4 Roundtables </a:t>
            </a:r>
            <a:r>
              <a:rPr lang="en-US" sz="1600" dirty="0">
                <a:sym typeface="Wingdings" panose="05000000000000000000" pitchFamily="2" charset="2"/>
              </a:rPr>
              <a:t>– climate resilience for urban poor, I4C conference outcomes, green recovery in partnerships and climate change in the Arab Region </a:t>
            </a:r>
          </a:p>
          <a:p>
            <a:pPr>
              <a:spcBef>
                <a:spcPts val="600"/>
              </a:spcBef>
            </a:pPr>
            <a:r>
              <a:rPr lang="en-US" sz="1600" dirty="0"/>
              <a:t>Live link with </a:t>
            </a:r>
            <a:r>
              <a:rPr lang="en-US" sz="1600" b="1" dirty="0"/>
              <a:t>Dubai Expo 2020 </a:t>
            </a:r>
            <a:r>
              <a:rPr lang="en-US" sz="1600" dirty="0"/>
              <a:t>– Specialist event on Arab region and Polish youth</a:t>
            </a:r>
          </a:p>
          <a:p>
            <a:pPr>
              <a:spcBef>
                <a:spcPts val="600"/>
              </a:spcBef>
            </a:pPr>
            <a:r>
              <a:rPr lang="en-US" sz="1600" dirty="0">
                <a:sym typeface="Wingdings" panose="05000000000000000000" pitchFamily="2" charset="2"/>
              </a:rPr>
              <a:t>Previous day – Egyptian Global Observance and field trip to filtration project. Urban Thinkers Campus on architecture, climate and SDGs </a:t>
            </a:r>
          </a:p>
          <a:p>
            <a:pPr>
              <a:spcBef>
                <a:spcPts val="600"/>
              </a:spcBef>
            </a:pPr>
            <a:endParaRPr lang="en-US" sz="1600" dirty="0"/>
          </a:p>
          <a:p>
            <a:r>
              <a:rPr lang="en-US" sz="1200" b="1" dirty="0"/>
              <a:t> </a:t>
            </a:r>
          </a:p>
          <a:p>
            <a:endParaRPr lang="en-US" sz="1200" b="1" dirty="0">
              <a:solidFill>
                <a:srgbClr val="31B1B0"/>
              </a:solidFill>
            </a:endParaRPr>
          </a:p>
          <a:p>
            <a:endParaRPr lang="en-US" sz="1200" b="1" dirty="0">
              <a:solidFill>
                <a:srgbClr val="31B1B0"/>
              </a:solidFill>
            </a:endParaRPr>
          </a:p>
          <a:p>
            <a:endParaRPr lang="en-US" sz="1200" dirty="0"/>
          </a:p>
          <a:p>
            <a:endParaRPr lang="en-GB" sz="1200" dirty="0">
              <a:latin typeface="Century Gothic" panose="020B0502020202020204" pitchFamily="34" charset="0"/>
            </a:endParaRPr>
          </a:p>
        </p:txBody>
      </p:sp>
    </p:spTree>
    <p:extLst>
      <p:ext uri="{BB962C8B-B14F-4D97-AF65-F5344CB8AC3E}">
        <p14:creationId xmlns:p14="http://schemas.microsoft.com/office/powerpoint/2010/main" val="1835989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9648B1D-2DF0-4060-A6BB-772F3A8CA14B}"/>
              </a:ext>
            </a:extLst>
          </p:cNvPr>
          <p:cNvSpPr txBox="1"/>
          <p:nvPr/>
        </p:nvSpPr>
        <p:spPr>
          <a:xfrm>
            <a:off x="928688" y="0"/>
            <a:ext cx="7122319" cy="954107"/>
          </a:xfrm>
          <a:prstGeom prst="rect">
            <a:avLst/>
          </a:prstGeom>
          <a:noFill/>
        </p:spPr>
        <p:txBody>
          <a:bodyPr wrap="square" rtlCol="0">
            <a:spAutoFit/>
          </a:bodyPr>
          <a:lstStyle/>
          <a:p>
            <a:pPr algn="ctr"/>
            <a:endParaRPr lang="en-US" sz="2800" b="1" dirty="0">
              <a:solidFill>
                <a:srgbClr val="2BA1A2"/>
              </a:solidFill>
              <a:latin typeface="Century Gothic" panose="020B0502020202020204" pitchFamily="34" charset="0"/>
            </a:endParaRPr>
          </a:p>
          <a:p>
            <a:pPr algn="ctr"/>
            <a:r>
              <a:rPr lang="en-US" sz="2800" b="1" dirty="0">
                <a:solidFill>
                  <a:srgbClr val="2BA1A2"/>
                </a:solidFill>
                <a:latin typeface="Century Gothic" panose="020B0502020202020204" pitchFamily="34" charset="0"/>
              </a:rPr>
              <a:t>Other Urban October events</a:t>
            </a:r>
          </a:p>
        </p:txBody>
      </p:sp>
      <p:sp>
        <p:nvSpPr>
          <p:cNvPr id="7" name="TextBox 6">
            <a:extLst>
              <a:ext uri="{FF2B5EF4-FFF2-40B4-BE49-F238E27FC236}">
                <a16:creationId xmlns:a16="http://schemas.microsoft.com/office/drawing/2014/main" id="{D8FA7FBC-595C-4133-B491-83C9D7224C6A}"/>
              </a:ext>
            </a:extLst>
          </p:cNvPr>
          <p:cNvSpPr txBox="1"/>
          <p:nvPr/>
        </p:nvSpPr>
        <p:spPr>
          <a:xfrm>
            <a:off x="235744" y="828675"/>
            <a:ext cx="8593931" cy="4154984"/>
          </a:xfrm>
          <a:prstGeom prst="rect">
            <a:avLst/>
          </a:prstGeom>
          <a:noFill/>
        </p:spPr>
        <p:txBody>
          <a:bodyPr wrap="square" rtlCol="0">
            <a:spAutoFit/>
          </a:bodyPr>
          <a:lstStyle/>
          <a:p>
            <a:r>
              <a:rPr lang="en-US" dirty="0"/>
              <a:t>Overall nearly 520 events notified so far</a:t>
            </a:r>
          </a:p>
          <a:p>
            <a:r>
              <a:rPr lang="en-US" dirty="0"/>
              <a:t>#UrbanOctober #WorldHabitatDay #WorldCitiesDay #ClimateAction4Cities </a:t>
            </a:r>
          </a:p>
          <a:p>
            <a:endParaRPr lang="en-US" dirty="0">
              <a:cs typeface="Times New Roman" panose="02020603050405020304" pitchFamily="18" charset="0"/>
            </a:endParaRPr>
          </a:p>
          <a:p>
            <a:r>
              <a:rPr lang="en-US" dirty="0"/>
              <a:t>UN-Habitat and Global Covenant of Mayors - virtual Innovate 4Cities Conference (11 – 15) – 7,000 registered</a:t>
            </a:r>
            <a:endParaRPr lang="en-US" b="1" dirty="0"/>
          </a:p>
          <a:p>
            <a:endParaRPr lang="en-US" dirty="0"/>
          </a:p>
          <a:p>
            <a:r>
              <a:rPr lang="en-US" dirty="0" err="1"/>
              <a:t>Archtober</a:t>
            </a:r>
            <a:r>
              <a:rPr lang="en-US" dirty="0"/>
              <a:t> (NY), ICLEI Daring Cities (4-8). International Solid Waste Association World Congress (4-7), World Homeless Day (10 Oct), Int Day for Disaster Risk Reduction (13) Dubai Expo, Press Conference with ICLEI at COP26, </a:t>
            </a:r>
          </a:p>
          <a:p>
            <a:r>
              <a:rPr lang="en-US" sz="1200" b="1" dirty="0"/>
              <a:t> </a:t>
            </a:r>
          </a:p>
          <a:p>
            <a:r>
              <a:rPr lang="en-US" dirty="0"/>
              <a:t>The Americas held the most events (330), followed by Europe (81), Asia (58) and Africa (37). Brazil was the most active country (182 events), followed by Mexico (52), Spain (30), Bolivia (28) and Ecuador, Kenya and USA (20).</a:t>
            </a:r>
            <a:endParaRPr lang="en-US" sz="1200" b="1" dirty="0">
              <a:solidFill>
                <a:srgbClr val="31B1B0"/>
              </a:solidFill>
            </a:endParaRPr>
          </a:p>
          <a:p>
            <a:endParaRPr lang="en-US" sz="1200" b="1" dirty="0">
              <a:solidFill>
                <a:srgbClr val="31B1B0"/>
              </a:solidFill>
            </a:endParaRPr>
          </a:p>
          <a:p>
            <a:endParaRPr lang="en-US" sz="1200" dirty="0"/>
          </a:p>
          <a:p>
            <a:endParaRPr lang="en-GB" sz="1200" dirty="0">
              <a:latin typeface="Century Gothic" panose="020B0502020202020204" pitchFamily="34" charset="0"/>
            </a:endParaRPr>
          </a:p>
        </p:txBody>
      </p:sp>
    </p:spTree>
    <p:extLst>
      <p:ext uri="{BB962C8B-B14F-4D97-AF65-F5344CB8AC3E}">
        <p14:creationId xmlns:p14="http://schemas.microsoft.com/office/powerpoint/2010/main" val="2360101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0A7AEEE-481F-496D-9E70-52E2485A4B11}"/>
              </a:ext>
            </a:extLst>
          </p:cNvPr>
          <p:cNvPicPr>
            <a:picLocks noChangeAspect="1"/>
          </p:cNvPicPr>
          <p:nvPr/>
        </p:nvPicPr>
        <p:blipFill>
          <a:blip r:embed="rId2"/>
          <a:stretch>
            <a:fillRect/>
          </a:stretch>
        </p:blipFill>
        <p:spPr>
          <a:xfrm>
            <a:off x="22522" y="0"/>
            <a:ext cx="9121478" cy="5143500"/>
          </a:xfrm>
          <a:prstGeom prst="rect">
            <a:avLst/>
          </a:prstGeom>
        </p:spPr>
      </p:pic>
      <p:pic>
        <p:nvPicPr>
          <p:cNvPr id="5" name="Picture 4" descr="WCD Logos-04.png">
            <a:extLst>
              <a:ext uri="{FF2B5EF4-FFF2-40B4-BE49-F238E27FC236}">
                <a16:creationId xmlns:a16="http://schemas.microsoft.com/office/drawing/2014/main" id="{BA1B29D2-17A7-4B8E-BD8F-4D2F19838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9152" y="3750750"/>
            <a:ext cx="3102178" cy="680257"/>
          </a:xfrm>
          <a:prstGeom prst="rect">
            <a:avLst/>
          </a:prstGeom>
        </p:spPr>
      </p:pic>
      <p:sp>
        <p:nvSpPr>
          <p:cNvPr id="8" name="TextBox 7">
            <a:extLst>
              <a:ext uri="{FF2B5EF4-FFF2-40B4-BE49-F238E27FC236}">
                <a16:creationId xmlns:a16="http://schemas.microsoft.com/office/drawing/2014/main" id="{D6D041B2-D089-4C43-8B6C-1B72E99E4735}"/>
              </a:ext>
            </a:extLst>
          </p:cNvPr>
          <p:cNvSpPr txBox="1"/>
          <p:nvPr/>
        </p:nvSpPr>
        <p:spPr>
          <a:xfrm>
            <a:off x="1628232" y="2063918"/>
            <a:ext cx="5218242" cy="1015663"/>
          </a:xfrm>
          <a:prstGeom prst="rect">
            <a:avLst/>
          </a:prstGeom>
          <a:noFill/>
        </p:spPr>
        <p:txBody>
          <a:bodyPr wrap="square" rtlCol="0">
            <a:spAutoFit/>
          </a:bodyPr>
          <a:lstStyle/>
          <a:p>
            <a:pPr algn="ctr"/>
            <a:r>
              <a:rPr lang="en-GB" sz="3600" b="1" dirty="0">
                <a:solidFill>
                  <a:srgbClr val="2BA1A2"/>
                </a:solidFill>
                <a:latin typeface="Calibri" panose="020F0502020204030204" pitchFamily="34" charset="0"/>
                <a:cs typeface="Calibri" panose="020F0502020204030204" pitchFamily="34" charset="0"/>
              </a:rPr>
              <a:t>Thank You</a:t>
            </a:r>
          </a:p>
          <a:p>
            <a:pPr algn="ctr"/>
            <a:r>
              <a:rPr lang="en-GB" sz="2400" b="1" dirty="0">
                <a:solidFill>
                  <a:srgbClr val="2BA1A2"/>
                </a:solidFill>
                <a:latin typeface="Calibri" panose="020F0502020204030204" pitchFamily="34" charset="0"/>
                <a:cs typeface="Calibri" panose="020F0502020204030204" pitchFamily="34" charset="0"/>
              </a:rPr>
              <a:t>https://urbanoctober.unhabitat.org/</a:t>
            </a:r>
          </a:p>
        </p:txBody>
      </p:sp>
      <p:pic>
        <p:nvPicPr>
          <p:cNvPr id="13" name="Picture 12" descr="Urban October Logo.png">
            <a:extLst>
              <a:ext uri="{FF2B5EF4-FFF2-40B4-BE49-F238E27FC236}">
                <a16:creationId xmlns:a16="http://schemas.microsoft.com/office/drawing/2014/main" id="{915C32DA-9AFD-483C-9EDA-607DD6EC03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6729" y="518227"/>
            <a:ext cx="1916527" cy="1899311"/>
          </a:xfrm>
          <a:prstGeom prst="rect">
            <a:avLst/>
          </a:prstGeom>
        </p:spPr>
      </p:pic>
    </p:spTree>
    <p:extLst>
      <p:ext uri="{BB962C8B-B14F-4D97-AF65-F5344CB8AC3E}">
        <p14:creationId xmlns:p14="http://schemas.microsoft.com/office/powerpoint/2010/main" val="158396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37"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900" decel="100000" fill="hold"/>
                                        <p:tgtEl>
                                          <p:spTgt spid="1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89B9B5E2DA2494C94025168618FFE20" ma:contentTypeVersion="12" ma:contentTypeDescription="Create a new document." ma:contentTypeScope="" ma:versionID="ba7c12cf92169a75357650b8fef94387">
  <xsd:schema xmlns:xsd="http://www.w3.org/2001/XMLSchema" xmlns:xs="http://www.w3.org/2001/XMLSchema" xmlns:p="http://schemas.microsoft.com/office/2006/metadata/properties" xmlns:ns3="ed94025d-b1aa-437e-b915-1295334aca64" xmlns:ns4="8286d29e-0945-4daf-8cc3-33b14a0c3eda" targetNamespace="http://schemas.microsoft.com/office/2006/metadata/properties" ma:root="true" ma:fieldsID="70492811b4d9c8c23abbbedee287b2da" ns3:_="" ns4:_="">
    <xsd:import namespace="ed94025d-b1aa-437e-b915-1295334aca64"/>
    <xsd:import namespace="8286d29e-0945-4daf-8cc3-33b14a0c3eda"/>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LengthInSecond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d94025d-b1aa-437e-b915-1295334aca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286d29e-0945-4daf-8cc3-33b14a0c3eda"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3A6B5B-644E-4577-9703-835EDC72B548}">
  <ds:schemaRefs>
    <ds:schemaRef ds:uri="http://purl.org/dc/dcmitype/"/>
    <ds:schemaRef ds:uri="http://purl.org/dc/elements/1.1/"/>
    <ds:schemaRef ds:uri="ed94025d-b1aa-437e-b915-1295334aca64"/>
    <ds:schemaRef ds:uri="http://schemas.microsoft.com/office/2006/documentManagement/types"/>
    <ds:schemaRef ds:uri="http://purl.org/dc/term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8286d29e-0945-4daf-8cc3-33b14a0c3eda"/>
  </ds:schemaRefs>
</ds:datastoreItem>
</file>

<file path=customXml/itemProps2.xml><?xml version="1.0" encoding="utf-8"?>
<ds:datastoreItem xmlns:ds="http://schemas.openxmlformats.org/officeDocument/2006/customXml" ds:itemID="{9A277CE4-3631-4B3A-B731-2A8292FF4351}">
  <ds:schemaRefs>
    <ds:schemaRef ds:uri="http://schemas.microsoft.com/sharepoint/v3/contenttype/forms"/>
  </ds:schemaRefs>
</ds:datastoreItem>
</file>

<file path=customXml/itemProps3.xml><?xml version="1.0" encoding="utf-8"?>
<ds:datastoreItem xmlns:ds="http://schemas.openxmlformats.org/officeDocument/2006/customXml" ds:itemID="{BC5E457B-6250-4460-8904-D60E2C7594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d94025d-b1aa-437e-b915-1295334aca64"/>
    <ds:schemaRef ds:uri="8286d29e-0945-4daf-8cc3-33b14a0c3e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8744</TotalTime>
  <Words>512</Words>
  <Application>Microsoft Office PowerPoint</Application>
  <PresentationFormat>On-screen Show (16:9)</PresentationFormat>
  <Paragraphs>49</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Century Gothic</vt:lpstr>
      <vt:lpstr>Office Theme</vt:lpstr>
      <vt:lpstr>PowerPoint Presentation</vt:lpstr>
      <vt:lpstr>PowerPoint Presentation</vt:lpstr>
      <vt:lpstr>PowerPoint Presentation</vt:lpstr>
      <vt:lpstr>PowerPoint Presentation</vt:lpstr>
      <vt:lpstr>PowerPoint Presentation</vt:lpstr>
    </vt:vector>
  </TitlesOfParts>
  <Company>UN-Habitat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Austin Ogola</dc:creator>
  <cp:lastModifiedBy>Susannah Price</cp:lastModifiedBy>
  <cp:revision>182</cp:revision>
  <cp:lastPrinted>2019-09-11T13:09:46Z</cp:lastPrinted>
  <dcterms:created xsi:type="dcterms:W3CDTF">2018-10-24T12:51:22Z</dcterms:created>
  <dcterms:modified xsi:type="dcterms:W3CDTF">2021-11-08T10:38:54Z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0x010100E89B9B5E2DA2494C94025168618FFE20</vt:lpwstr>
  </property>
</Properties>
</file>